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haroni" panose="02010803020104030203" pitchFamily="2" charset="-79"/>
      <p:bold r:id="rId18"/>
    </p:embeddedFont>
    <p:embeddedFont>
      <p:font typeface="Anton" pitchFamily="2" charset="77"/>
      <p:regular r:id="rId19"/>
    </p:embeddedFont>
    <p:embeddedFont>
      <p:font typeface="Open Sans" panose="020B0606030504020204" pitchFamily="34" charset="0"/>
      <p:regular r:id="rId20"/>
      <p:bold r:id="rId21"/>
      <p:italic r:id="rId22"/>
      <p:boldItalic r:id="rId23"/>
    </p:embeddedFont>
    <p:embeddedFont>
      <p:font typeface="Open Sans Bold" pitchFamily="2" charset="0"/>
      <p:regular r:id="rId24"/>
      <p:bold r:id="rId25"/>
    </p:embeddedFont>
    <p:embeddedFont>
      <p:font typeface="Open Sans Bold Italics" pitchFamily="2" charset="0"/>
      <p:regular r:id="rId26"/>
      <p:bold r:id="rId27"/>
      <p:italic r:id="rId28"/>
      <p:boldItalic r:id="rId29"/>
    </p:embeddedFont>
    <p:embeddedFont>
      <p:font typeface="Open Sauce" pitchFamily="2" charset="77"/>
      <p:regular r:id="rId30"/>
    </p:embeddedFont>
    <p:embeddedFont>
      <p:font typeface="Open Sauce Bold" pitchFamily="2" charset="77"/>
      <p:regular r:id="rId31"/>
      <p:bold r:id="rId32"/>
    </p:embeddedFont>
    <p:embeddedFont>
      <p:font typeface="Open Sauce Heavy" pitchFamily="2" charset="77"/>
      <p:regular r:id="rId33"/>
      <p:bold r:id="rId34"/>
    </p:embeddedFont>
    <p:embeddedFont>
      <p:font typeface="Open Sauce Italics" pitchFamily="2" charset="77"/>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E57"/>
    <a:srgbClr val="56B8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00" autoAdjust="0"/>
  </p:normalViewPr>
  <p:slideViewPr>
    <p:cSldViewPr>
      <p:cViewPr varScale="1">
        <p:scale>
          <a:sx n="57" d="100"/>
          <a:sy n="57" d="100"/>
        </p:scale>
        <p:origin x="9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rot="1818395">
            <a:off x="14743960" y="324301"/>
            <a:ext cx="6812547" cy="13287655"/>
            <a:chOff x="0" y="0"/>
            <a:chExt cx="1794251" cy="3499629"/>
          </a:xfrm>
        </p:grpSpPr>
        <p:sp>
          <p:nvSpPr>
            <p:cNvPr id="4" name="Freeform 4"/>
            <p:cNvSpPr/>
            <p:nvPr/>
          </p:nvSpPr>
          <p:spPr>
            <a:xfrm>
              <a:off x="0" y="0"/>
              <a:ext cx="1794251" cy="3499629"/>
            </a:xfrm>
            <a:custGeom>
              <a:avLst/>
              <a:gdLst/>
              <a:ahLst/>
              <a:cxnLst/>
              <a:rect l="l" t="t" r="r" b="b"/>
              <a:pathLst>
                <a:path w="1794251" h="3499629">
                  <a:moveTo>
                    <a:pt x="0" y="0"/>
                  </a:moveTo>
                  <a:lnTo>
                    <a:pt x="1794251" y="0"/>
                  </a:lnTo>
                  <a:lnTo>
                    <a:pt x="1794251" y="3499629"/>
                  </a:lnTo>
                  <a:lnTo>
                    <a:pt x="0" y="3499629"/>
                  </a:lnTo>
                  <a:close/>
                </a:path>
              </a:pathLst>
            </a:custGeom>
            <a:solidFill>
              <a:srgbClr val="FFFFFF"/>
            </a:solidFill>
          </p:spPr>
          <p:txBody>
            <a:bodyPr/>
            <a:lstStyle/>
            <a:p>
              <a:endParaRPr lang="en-US"/>
            </a:p>
          </p:txBody>
        </p:sp>
        <p:sp>
          <p:nvSpPr>
            <p:cNvPr id="5" name="TextBox 5"/>
            <p:cNvSpPr txBox="1"/>
            <p:nvPr/>
          </p:nvSpPr>
          <p:spPr>
            <a:xfrm>
              <a:off x="0" y="-38100"/>
              <a:ext cx="1794251" cy="353772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1802058">
            <a:off x="16470383" y="3247827"/>
            <a:ext cx="1040062" cy="7011597"/>
            <a:chOff x="0" y="0"/>
            <a:chExt cx="273926" cy="1846676"/>
          </a:xfrm>
        </p:grpSpPr>
        <p:sp>
          <p:nvSpPr>
            <p:cNvPr id="7" name="Freeform 7"/>
            <p:cNvSpPr/>
            <p:nvPr/>
          </p:nvSpPr>
          <p:spPr>
            <a:xfrm>
              <a:off x="0" y="0"/>
              <a:ext cx="273926" cy="1846676"/>
            </a:xfrm>
            <a:custGeom>
              <a:avLst/>
              <a:gdLst/>
              <a:ahLst/>
              <a:cxnLst/>
              <a:rect l="l" t="t" r="r" b="b"/>
              <a:pathLst>
                <a:path w="273926" h="1846676">
                  <a:moveTo>
                    <a:pt x="0" y="0"/>
                  </a:moveTo>
                  <a:lnTo>
                    <a:pt x="273926" y="0"/>
                  </a:lnTo>
                  <a:lnTo>
                    <a:pt x="273926" y="1846676"/>
                  </a:lnTo>
                  <a:lnTo>
                    <a:pt x="0" y="1846676"/>
                  </a:lnTo>
                  <a:close/>
                </a:path>
              </a:pathLst>
            </a:custGeom>
            <a:solidFill>
              <a:srgbClr val="56AE57"/>
            </a:solidFill>
          </p:spPr>
          <p:txBody>
            <a:bodyPr/>
            <a:lstStyle/>
            <a:p>
              <a:endParaRPr lang="en-US"/>
            </a:p>
          </p:txBody>
        </p:sp>
        <p:sp>
          <p:nvSpPr>
            <p:cNvPr id="8" name="TextBox 8"/>
            <p:cNvSpPr txBox="1"/>
            <p:nvPr/>
          </p:nvSpPr>
          <p:spPr>
            <a:xfrm>
              <a:off x="0" y="-38100"/>
              <a:ext cx="273926" cy="188477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1818395">
            <a:off x="13145570" y="-1486112"/>
            <a:ext cx="1911338" cy="13805645"/>
            <a:chOff x="0" y="0"/>
            <a:chExt cx="503398" cy="3636055"/>
          </a:xfrm>
        </p:grpSpPr>
        <p:sp>
          <p:nvSpPr>
            <p:cNvPr id="10" name="Freeform 10"/>
            <p:cNvSpPr/>
            <p:nvPr/>
          </p:nvSpPr>
          <p:spPr>
            <a:xfrm>
              <a:off x="0" y="0"/>
              <a:ext cx="503398" cy="3636055"/>
            </a:xfrm>
            <a:custGeom>
              <a:avLst/>
              <a:gdLst/>
              <a:ahLst/>
              <a:cxnLst/>
              <a:rect l="l" t="t" r="r" b="b"/>
              <a:pathLst>
                <a:path w="503398" h="3636055">
                  <a:moveTo>
                    <a:pt x="0" y="0"/>
                  </a:moveTo>
                  <a:lnTo>
                    <a:pt x="503398" y="0"/>
                  </a:lnTo>
                  <a:lnTo>
                    <a:pt x="503398" y="3636055"/>
                  </a:lnTo>
                  <a:lnTo>
                    <a:pt x="0" y="3636055"/>
                  </a:lnTo>
                  <a:close/>
                </a:path>
              </a:pathLst>
            </a:custGeom>
            <a:solidFill>
              <a:srgbClr val="2A272D"/>
            </a:solidFill>
          </p:spPr>
          <p:txBody>
            <a:bodyPr/>
            <a:lstStyle/>
            <a:p>
              <a:endParaRPr lang="en-US"/>
            </a:p>
          </p:txBody>
        </p:sp>
        <p:sp>
          <p:nvSpPr>
            <p:cNvPr id="11" name="TextBox 11"/>
            <p:cNvSpPr txBox="1"/>
            <p:nvPr/>
          </p:nvSpPr>
          <p:spPr>
            <a:xfrm>
              <a:off x="0" y="-38100"/>
              <a:ext cx="503398"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1802058">
            <a:off x="16389285" y="-2368730"/>
            <a:ext cx="2248004" cy="13805645"/>
            <a:chOff x="0" y="0"/>
            <a:chExt cx="592067" cy="3636055"/>
          </a:xfrm>
        </p:grpSpPr>
        <p:sp>
          <p:nvSpPr>
            <p:cNvPr id="13" name="Freeform 13"/>
            <p:cNvSpPr/>
            <p:nvPr/>
          </p:nvSpPr>
          <p:spPr>
            <a:xfrm>
              <a:off x="0" y="0"/>
              <a:ext cx="592067" cy="3636055"/>
            </a:xfrm>
            <a:custGeom>
              <a:avLst/>
              <a:gdLst/>
              <a:ahLst/>
              <a:cxnLst/>
              <a:rect l="l" t="t" r="r" b="b"/>
              <a:pathLst>
                <a:path w="592067" h="3636055">
                  <a:moveTo>
                    <a:pt x="0" y="0"/>
                  </a:moveTo>
                  <a:lnTo>
                    <a:pt x="592067" y="0"/>
                  </a:lnTo>
                  <a:lnTo>
                    <a:pt x="592067" y="3636055"/>
                  </a:lnTo>
                  <a:lnTo>
                    <a:pt x="0" y="3636055"/>
                  </a:lnTo>
                  <a:close/>
                </a:path>
              </a:pathLst>
            </a:custGeom>
            <a:solidFill>
              <a:srgbClr val="77787B"/>
            </a:solidFill>
          </p:spPr>
          <p:txBody>
            <a:bodyPr/>
            <a:lstStyle/>
            <a:p>
              <a:endParaRPr lang="en-US"/>
            </a:p>
          </p:txBody>
        </p:sp>
        <p:sp>
          <p:nvSpPr>
            <p:cNvPr id="14" name="TextBox 14"/>
            <p:cNvSpPr txBox="1"/>
            <p:nvPr/>
          </p:nvSpPr>
          <p:spPr>
            <a:xfrm>
              <a:off x="0" y="-38100"/>
              <a:ext cx="592067"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412079" y="372180"/>
            <a:ext cx="10504733" cy="3086100"/>
            <a:chOff x="0" y="0"/>
            <a:chExt cx="2766679" cy="812800"/>
          </a:xfrm>
        </p:grpSpPr>
        <p:sp>
          <p:nvSpPr>
            <p:cNvPr id="16" name="Freeform 16"/>
            <p:cNvSpPr/>
            <p:nvPr/>
          </p:nvSpPr>
          <p:spPr>
            <a:xfrm>
              <a:off x="0" y="0"/>
              <a:ext cx="2766679" cy="812800"/>
            </a:xfrm>
            <a:custGeom>
              <a:avLst/>
              <a:gdLst/>
              <a:ahLst/>
              <a:cxnLst/>
              <a:rect l="l" t="t" r="r" b="b"/>
              <a:pathLst>
                <a:path w="2766679" h="812800">
                  <a:moveTo>
                    <a:pt x="0" y="0"/>
                  </a:moveTo>
                  <a:lnTo>
                    <a:pt x="2766679" y="0"/>
                  </a:lnTo>
                  <a:lnTo>
                    <a:pt x="2766679" y="812800"/>
                  </a:lnTo>
                  <a:lnTo>
                    <a:pt x="0" y="812800"/>
                  </a:lnTo>
                  <a:close/>
                </a:path>
              </a:pathLst>
            </a:custGeom>
            <a:solidFill>
              <a:srgbClr val="FFFFFF"/>
            </a:solidFill>
          </p:spPr>
          <p:txBody>
            <a:bodyPr/>
            <a:lstStyle/>
            <a:p>
              <a:endParaRPr lang="en-US"/>
            </a:p>
          </p:txBody>
        </p:sp>
        <p:sp>
          <p:nvSpPr>
            <p:cNvPr id="17" name="TextBox 17"/>
            <p:cNvSpPr txBox="1"/>
            <p:nvPr/>
          </p:nvSpPr>
          <p:spPr>
            <a:xfrm>
              <a:off x="0" y="-38100"/>
              <a:ext cx="2766679" cy="8509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7818245" y="696474"/>
            <a:ext cx="2523796" cy="2437512"/>
          </a:xfrm>
          <a:custGeom>
            <a:avLst/>
            <a:gdLst/>
            <a:ahLst/>
            <a:cxnLst/>
            <a:rect l="l" t="t" r="r" b="b"/>
            <a:pathLst>
              <a:path w="2523796" h="2437512">
                <a:moveTo>
                  <a:pt x="0" y="0"/>
                </a:moveTo>
                <a:lnTo>
                  <a:pt x="2523796" y="0"/>
                </a:lnTo>
                <a:lnTo>
                  <a:pt x="2523796" y="2437512"/>
                </a:lnTo>
                <a:lnTo>
                  <a:pt x="0" y="2437512"/>
                </a:lnTo>
                <a:lnTo>
                  <a:pt x="0" y="0"/>
                </a:lnTo>
                <a:close/>
              </a:path>
            </a:pathLst>
          </a:custGeom>
          <a:blipFill>
            <a:blip r:embed="rId3"/>
            <a:stretch>
              <a:fillRect/>
            </a:stretch>
          </a:blipFill>
        </p:spPr>
        <p:txBody>
          <a:bodyPr/>
          <a:lstStyle/>
          <a:p>
            <a:endParaRPr lang="en-US"/>
          </a:p>
        </p:txBody>
      </p:sp>
      <p:sp>
        <p:nvSpPr>
          <p:cNvPr id="19" name="Freeform 19"/>
          <p:cNvSpPr/>
          <p:nvPr/>
        </p:nvSpPr>
        <p:spPr>
          <a:xfrm>
            <a:off x="695765" y="995452"/>
            <a:ext cx="6348924" cy="1984548"/>
          </a:xfrm>
          <a:custGeom>
            <a:avLst/>
            <a:gdLst/>
            <a:ahLst/>
            <a:cxnLst/>
            <a:rect l="l" t="t" r="r" b="b"/>
            <a:pathLst>
              <a:path w="6348924" h="1984548">
                <a:moveTo>
                  <a:pt x="0" y="0"/>
                </a:moveTo>
                <a:lnTo>
                  <a:pt x="6348924" y="0"/>
                </a:lnTo>
                <a:lnTo>
                  <a:pt x="6348924" y="1984548"/>
                </a:lnTo>
                <a:lnTo>
                  <a:pt x="0" y="1984548"/>
                </a:lnTo>
                <a:lnTo>
                  <a:pt x="0" y="0"/>
                </a:lnTo>
                <a:close/>
              </a:path>
            </a:pathLst>
          </a:custGeom>
          <a:blipFill>
            <a:blip r:embed="rId4"/>
            <a:stretch>
              <a:fillRect/>
            </a:stretch>
          </a:blipFill>
        </p:spPr>
        <p:txBody>
          <a:bodyPr/>
          <a:lstStyle/>
          <a:p>
            <a:endParaRPr lang="en-US"/>
          </a:p>
        </p:txBody>
      </p:sp>
      <p:sp>
        <p:nvSpPr>
          <p:cNvPr id="20" name="TextBox 20"/>
          <p:cNvSpPr txBox="1"/>
          <p:nvPr/>
        </p:nvSpPr>
        <p:spPr>
          <a:xfrm>
            <a:off x="412079" y="4321971"/>
            <a:ext cx="10714072" cy="1094740"/>
          </a:xfrm>
          <a:prstGeom prst="rect">
            <a:avLst/>
          </a:prstGeom>
        </p:spPr>
        <p:txBody>
          <a:bodyPr lIns="0" tIns="0" rIns="0" bIns="0" rtlCol="0" anchor="t">
            <a:spAutoFit/>
          </a:bodyPr>
          <a:lstStyle/>
          <a:p>
            <a:pPr>
              <a:lnSpc>
                <a:spcPts val="8959"/>
              </a:lnSpc>
            </a:pPr>
            <a:r>
              <a:rPr lang="en-US" sz="6399">
                <a:solidFill>
                  <a:srgbClr val="FFFFFF"/>
                </a:solidFill>
                <a:latin typeface="Anton"/>
              </a:rPr>
              <a:t>PRE-GRADUATION SAFETY TIPS</a:t>
            </a:r>
          </a:p>
        </p:txBody>
      </p:sp>
      <p:sp>
        <p:nvSpPr>
          <p:cNvPr id="21" name="TextBox 21"/>
          <p:cNvSpPr txBox="1"/>
          <p:nvPr/>
        </p:nvSpPr>
        <p:spPr>
          <a:xfrm>
            <a:off x="412079" y="5561617"/>
            <a:ext cx="13793829" cy="1494063"/>
          </a:xfrm>
          <a:prstGeom prst="rect">
            <a:avLst/>
          </a:prstGeom>
        </p:spPr>
        <p:txBody>
          <a:bodyPr lIns="0" tIns="0" rIns="0" bIns="0" rtlCol="0" anchor="t">
            <a:spAutoFit/>
          </a:bodyPr>
          <a:lstStyle/>
          <a:p>
            <a:pPr>
              <a:lnSpc>
                <a:spcPts val="3960"/>
              </a:lnSpc>
            </a:pPr>
            <a:r>
              <a:rPr lang="en-US" sz="3200" dirty="0">
                <a:solidFill>
                  <a:srgbClr val="FFFFFF"/>
                </a:solidFill>
                <a:latin typeface="Aharoni" panose="02010803020104030203" pitchFamily="2" charset="-79"/>
                <a:cs typeface="Aharoni" panose="02010803020104030203" pitchFamily="2" charset="-79"/>
              </a:rPr>
              <a:t>Corporal Vincent Chan, Montgomery County Police Department</a:t>
            </a:r>
          </a:p>
          <a:p>
            <a:pPr>
              <a:lnSpc>
                <a:spcPts val="3960"/>
              </a:lnSpc>
            </a:pPr>
            <a:r>
              <a:rPr lang="en-US" sz="3200" dirty="0">
                <a:solidFill>
                  <a:srgbClr val="FFFFFF"/>
                </a:solidFill>
                <a:latin typeface="Aharoni" panose="02010803020104030203" pitchFamily="2" charset="-79"/>
                <a:cs typeface="Aharoni" panose="02010803020104030203" pitchFamily="2" charset="-79"/>
              </a:rPr>
              <a:t>Paul Chung, Esq., Shulman Rogers</a:t>
            </a:r>
          </a:p>
          <a:p>
            <a:pPr>
              <a:lnSpc>
                <a:spcPts val="3960"/>
              </a:lnSpc>
            </a:pPr>
            <a:endParaRPr lang="en-US" sz="2829" dirty="0">
              <a:solidFill>
                <a:srgbClr val="FFFFFF"/>
              </a:solidFill>
              <a:latin typeface="Open Sauce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grpSp>
        <p:nvGrpSpPr>
          <p:cNvPr id="2" name="Group 2"/>
          <p:cNvGrpSpPr/>
          <p:nvPr/>
        </p:nvGrpSpPr>
        <p:grpSpPr>
          <a:xfrm rot="1796761">
            <a:off x="17234019" y="-338973"/>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FFFFFF"/>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6785423" y="-2693775"/>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9902752" y="838886"/>
            <a:ext cx="7936651" cy="793665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272D"/>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328270" y="1059150"/>
            <a:ext cx="7290880" cy="7290850"/>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38967" r="-38967"/>
              </a:stretch>
            </a:blipFill>
          </p:spPr>
          <p:txBody>
            <a:bodyPr/>
            <a:lstStyle/>
            <a:p>
              <a:endParaRPr lang="en-US"/>
            </a:p>
          </p:txBody>
        </p:sp>
      </p:grpSp>
      <p:sp>
        <p:nvSpPr>
          <p:cNvPr id="13" name="TextBox 13"/>
          <p:cNvSpPr txBox="1"/>
          <p:nvPr/>
        </p:nvSpPr>
        <p:spPr>
          <a:xfrm>
            <a:off x="1028700" y="1059150"/>
            <a:ext cx="9942989" cy="752475"/>
          </a:xfrm>
          <a:prstGeom prst="rect">
            <a:avLst/>
          </a:prstGeom>
        </p:spPr>
        <p:txBody>
          <a:bodyPr lIns="0" tIns="0" rIns="0" bIns="0" rtlCol="0" anchor="t">
            <a:spAutoFit/>
          </a:bodyPr>
          <a:lstStyle/>
          <a:p>
            <a:pPr>
              <a:lnSpc>
                <a:spcPts val="5999"/>
              </a:lnSpc>
            </a:pPr>
            <a:r>
              <a:rPr lang="en-US" sz="4999">
                <a:solidFill>
                  <a:srgbClr val="FFFFFF"/>
                </a:solidFill>
                <a:latin typeface="Anton"/>
              </a:rPr>
              <a:t>POSSESSION OF FALSE IDENTIFICATION</a:t>
            </a:r>
          </a:p>
        </p:txBody>
      </p:sp>
      <p:sp>
        <p:nvSpPr>
          <p:cNvPr id="14" name="TextBox 14"/>
          <p:cNvSpPr txBox="1"/>
          <p:nvPr/>
        </p:nvSpPr>
        <p:spPr>
          <a:xfrm>
            <a:off x="1028700" y="2381511"/>
            <a:ext cx="8535018" cy="4449936"/>
          </a:xfrm>
          <a:prstGeom prst="rect">
            <a:avLst/>
          </a:prstGeom>
        </p:spPr>
        <p:txBody>
          <a:bodyPr lIns="0" tIns="0" rIns="0" bIns="0" rtlCol="0" anchor="t">
            <a:spAutoFit/>
          </a:bodyPr>
          <a:lstStyle/>
          <a:p>
            <a:pPr>
              <a:lnSpc>
                <a:spcPts val="3500"/>
              </a:lnSpc>
            </a:pPr>
            <a:r>
              <a:rPr lang="en-US" sz="2500" dirty="0">
                <a:solidFill>
                  <a:srgbClr val="FFFFFF"/>
                </a:solidFill>
                <a:latin typeface="Open Sauce"/>
              </a:rPr>
              <a:t>An individual under the age of 21 years may not possess a card or document that falsely identifies the age of the individual under circumstances that reasonably indicate an intention to violate the provisions of this section. </a:t>
            </a:r>
          </a:p>
          <a:p>
            <a:pPr>
              <a:lnSpc>
                <a:spcPts val="3500"/>
              </a:lnSpc>
            </a:pPr>
            <a:endParaRPr lang="en-US" sz="2500" dirty="0">
              <a:solidFill>
                <a:srgbClr val="FFFFFF"/>
              </a:solidFill>
              <a:latin typeface="Open Sauce"/>
            </a:endParaRPr>
          </a:p>
          <a:p>
            <a:pPr>
              <a:lnSpc>
                <a:spcPts val="3500"/>
              </a:lnSpc>
            </a:pPr>
            <a:r>
              <a:rPr lang="en-US" sz="2500" dirty="0">
                <a:solidFill>
                  <a:srgbClr val="FFFFFF"/>
                </a:solidFill>
                <a:latin typeface="Open Sauce Bold"/>
              </a:rPr>
              <a:t>PENALTIES: $</a:t>
            </a:r>
            <a:r>
              <a:rPr lang="en-US" sz="2500" b="1" dirty="0">
                <a:solidFill>
                  <a:srgbClr val="FFFFFF"/>
                </a:solidFill>
                <a:latin typeface="Open Sauce Bold"/>
              </a:rPr>
              <a:t>500/$1000 </a:t>
            </a:r>
          </a:p>
          <a:p>
            <a:pPr>
              <a:lnSpc>
                <a:spcPts val="3500"/>
              </a:lnSpc>
            </a:pPr>
            <a:endParaRPr lang="en-US" sz="2500" dirty="0">
              <a:solidFill>
                <a:srgbClr val="FFFFFF"/>
              </a:solidFill>
              <a:latin typeface="Open Sauce Bold"/>
            </a:endParaRPr>
          </a:p>
          <a:p>
            <a:pPr>
              <a:lnSpc>
                <a:spcPts val="3500"/>
              </a:lnSpc>
            </a:pPr>
            <a:r>
              <a:rPr lang="en-US" sz="2500" dirty="0">
                <a:solidFill>
                  <a:srgbClr val="FFFFFF"/>
                </a:solidFill>
                <a:latin typeface="Open Sauce Italics"/>
              </a:rPr>
              <a:t>Note: Criminal Charge is available under “Possess/Use False Government Identification Document”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15886886" cy="923925"/>
          </a:xfrm>
          <a:prstGeom prst="rect">
            <a:avLst/>
          </a:prstGeom>
        </p:spPr>
        <p:txBody>
          <a:bodyPr lIns="0" tIns="0" rIns="0" bIns="0" rtlCol="0" anchor="t">
            <a:spAutoFit/>
          </a:bodyPr>
          <a:lstStyle/>
          <a:p>
            <a:pPr>
              <a:lnSpc>
                <a:spcPts val="7200"/>
              </a:lnSpc>
            </a:pPr>
            <a:r>
              <a:rPr lang="en-US" sz="6000">
                <a:solidFill>
                  <a:srgbClr val="FFFFFF"/>
                </a:solidFill>
                <a:latin typeface="Anton"/>
              </a:rPr>
              <a:t>POSSESSION OF MARIJUANA CHARGES</a:t>
            </a:r>
          </a:p>
        </p:txBody>
      </p:sp>
      <p:grpSp>
        <p:nvGrpSpPr>
          <p:cNvPr id="3" name="Group 3"/>
          <p:cNvGrpSpPr/>
          <p:nvPr/>
        </p:nvGrpSpPr>
        <p:grpSpPr>
          <a:xfrm rot="-3833519">
            <a:off x="14114922" y="-4598246"/>
            <a:ext cx="2107962" cy="11563966"/>
            <a:chOff x="0" y="0"/>
            <a:chExt cx="555183" cy="3045654"/>
          </a:xfrm>
        </p:grpSpPr>
        <p:sp>
          <p:nvSpPr>
            <p:cNvPr id="4" name="Freeform 4"/>
            <p:cNvSpPr/>
            <p:nvPr/>
          </p:nvSpPr>
          <p:spPr>
            <a:xfrm>
              <a:off x="0" y="0"/>
              <a:ext cx="555183" cy="3045653"/>
            </a:xfrm>
            <a:custGeom>
              <a:avLst/>
              <a:gdLst/>
              <a:ahLst/>
              <a:cxnLst/>
              <a:rect l="l" t="t" r="r" b="b"/>
              <a:pathLst>
                <a:path w="555183" h="3045653">
                  <a:moveTo>
                    <a:pt x="0" y="0"/>
                  </a:moveTo>
                  <a:lnTo>
                    <a:pt x="555183" y="0"/>
                  </a:lnTo>
                  <a:lnTo>
                    <a:pt x="555183" y="3045653"/>
                  </a:lnTo>
                  <a:lnTo>
                    <a:pt x="0" y="3045653"/>
                  </a:lnTo>
                  <a:close/>
                </a:path>
              </a:pathLst>
            </a:custGeom>
            <a:solidFill>
              <a:srgbClr val="FFFFFF"/>
            </a:solidFill>
          </p:spPr>
          <p:txBody>
            <a:bodyPr/>
            <a:lstStyle/>
            <a:p>
              <a:endParaRPr lang="en-US"/>
            </a:p>
          </p:txBody>
        </p:sp>
        <p:sp>
          <p:nvSpPr>
            <p:cNvPr id="5" name="TextBox 5"/>
            <p:cNvSpPr txBox="1"/>
            <p:nvPr/>
          </p:nvSpPr>
          <p:spPr>
            <a:xfrm>
              <a:off x="0" y="-38100"/>
              <a:ext cx="555183" cy="3083754"/>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4568996">
            <a:off x="13426499" y="-7105392"/>
            <a:ext cx="2107962" cy="13805645"/>
            <a:chOff x="0" y="0"/>
            <a:chExt cx="555183" cy="3636055"/>
          </a:xfrm>
        </p:grpSpPr>
        <p:sp>
          <p:nvSpPr>
            <p:cNvPr id="7" name="Freeform 7"/>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8" name="TextBox 8"/>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028700" y="2263620"/>
            <a:ext cx="13451780" cy="5230919"/>
          </a:xfrm>
          <a:prstGeom prst="rect">
            <a:avLst/>
          </a:prstGeom>
        </p:spPr>
        <p:txBody>
          <a:bodyPr lIns="0" tIns="0" rIns="0" bIns="0" rtlCol="0" anchor="t">
            <a:spAutoFit/>
          </a:bodyPr>
          <a:lstStyle/>
          <a:p>
            <a:pPr>
              <a:lnSpc>
                <a:spcPts val="3499"/>
              </a:lnSpc>
            </a:pPr>
            <a:r>
              <a:rPr lang="en-US" sz="2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 of July 1, 2023, possession and use of small amounts of cannabis and cannabis products will be legal for individuals at least 21 years old. Possession and use by individuals younger than age 21 is illegal and subject to civil penalties.</a:t>
            </a:r>
            <a:endParaRPr lang="en-US" sz="2499"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br>
              <a:rPr lang="en-US" sz="2800" b="0" i="0" dirty="0">
                <a:solidFill>
                  <a:srgbClr val="20212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endParaRPr lang="en-US" sz="2800" b="0" i="0" dirty="0">
              <a:solidFill>
                <a:srgbClr val="202124"/>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l"/>
            <a:r>
              <a:rPr lang="en-US" sz="2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 person under 21 years of age may not possess or use non-medical cannabis. Possession of 2.5 ounces or less (a civil use amount) may result in a fine, a court order to attend drug education programming, and referral for assessment and/or treatment of substance use disorder. Possession of more than 2.5 ounces may result in criminal penalties.</a:t>
            </a:r>
          </a:p>
          <a:p>
            <a:pPr>
              <a:lnSpc>
                <a:spcPts val="3499"/>
              </a:lnSpc>
            </a:pPr>
            <a:endParaRPr lang="en-US" sz="2499" dirty="0">
              <a:solidFill>
                <a:srgbClr val="FFFFFF"/>
              </a:solidFill>
              <a:latin typeface="Open Sans"/>
            </a:endParaRPr>
          </a:p>
          <a:p>
            <a:pPr>
              <a:lnSpc>
                <a:spcPts val="3499"/>
              </a:lnSpc>
            </a:pPr>
            <a:endParaRPr lang="en-US" sz="2499" dirty="0">
              <a:solidFill>
                <a:srgbClr val="FFFFFF"/>
              </a:solidFill>
              <a:latin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grpSp>
        <p:nvGrpSpPr>
          <p:cNvPr id="2" name="Group 2"/>
          <p:cNvGrpSpPr/>
          <p:nvPr/>
        </p:nvGrpSpPr>
        <p:grpSpPr>
          <a:xfrm>
            <a:off x="3351570" y="2389885"/>
            <a:ext cx="3324417" cy="2906332"/>
            <a:chOff x="0" y="0"/>
            <a:chExt cx="4281280" cy="4306587"/>
          </a:xfrm>
        </p:grpSpPr>
        <p:grpSp>
          <p:nvGrpSpPr>
            <p:cNvPr id="3" name="Group 3"/>
            <p:cNvGrpSpPr/>
            <p:nvPr/>
          </p:nvGrpSpPr>
          <p:grpSpPr>
            <a:xfrm>
              <a:off x="0" y="0"/>
              <a:ext cx="4281280" cy="4306587"/>
              <a:chOff x="0" y="0"/>
              <a:chExt cx="808024" cy="812800"/>
            </a:xfrm>
          </p:grpSpPr>
          <p:sp>
            <p:nvSpPr>
              <p:cNvPr id="4" name="Freeform 4"/>
              <p:cNvSpPr/>
              <p:nvPr/>
            </p:nvSpPr>
            <p:spPr>
              <a:xfrm>
                <a:off x="0" y="0"/>
                <a:ext cx="808024" cy="812800"/>
              </a:xfrm>
              <a:custGeom>
                <a:avLst/>
                <a:gdLst/>
                <a:ahLst/>
                <a:cxnLst/>
                <a:rect l="l" t="t" r="r" b="b"/>
                <a:pathLst>
                  <a:path w="808024" h="812800">
                    <a:moveTo>
                      <a:pt x="404012" y="0"/>
                    </a:moveTo>
                    <a:cubicBezTo>
                      <a:pt x="180882" y="0"/>
                      <a:pt x="0" y="181951"/>
                      <a:pt x="0" y="406400"/>
                    </a:cubicBezTo>
                    <a:cubicBezTo>
                      <a:pt x="0" y="630849"/>
                      <a:pt x="180882" y="812800"/>
                      <a:pt x="404012" y="812800"/>
                    </a:cubicBezTo>
                    <a:cubicBezTo>
                      <a:pt x="627141" y="812800"/>
                      <a:pt x="808024" y="630849"/>
                      <a:pt x="808024" y="406400"/>
                    </a:cubicBezTo>
                    <a:cubicBezTo>
                      <a:pt x="808024" y="181951"/>
                      <a:pt x="627141" y="0"/>
                      <a:pt x="404012" y="0"/>
                    </a:cubicBezTo>
                    <a:close/>
                  </a:path>
                </a:pathLst>
              </a:custGeom>
              <a:solidFill>
                <a:srgbClr val="2A272D"/>
              </a:solidFill>
            </p:spPr>
            <p:txBody>
              <a:bodyPr/>
              <a:lstStyle/>
              <a:p>
                <a:endParaRPr lang="en-US"/>
              </a:p>
            </p:txBody>
          </p:sp>
          <p:sp>
            <p:nvSpPr>
              <p:cNvPr id="5" name="TextBox 5"/>
              <p:cNvSpPr txBox="1"/>
              <p:nvPr/>
            </p:nvSpPr>
            <p:spPr>
              <a:xfrm>
                <a:off x="75752" y="38100"/>
                <a:ext cx="656519" cy="698500"/>
              </a:xfrm>
              <a:prstGeom prst="rect">
                <a:avLst/>
              </a:prstGeom>
            </p:spPr>
            <p:txBody>
              <a:bodyPr lIns="34032" tIns="34032" rIns="34032" bIns="34032" rtlCol="0" anchor="ctr"/>
              <a:lstStyle/>
              <a:p>
                <a:pPr algn="ctr">
                  <a:lnSpc>
                    <a:spcPts val="2660"/>
                  </a:lnSpc>
                </a:pPr>
                <a:endParaRPr/>
              </a:p>
            </p:txBody>
          </p:sp>
        </p:grpSp>
        <p:grpSp>
          <p:nvGrpSpPr>
            <p:cNvPr id="6" name="Group 6"/>
            <p:cNvGrpSpPr/>
            <p:nvPr/>
          </p:nvGrpSpPr>
          <p:grpSpPr>
            <a:xfrm>
              <a:off x="187828" y="188946"/>
              <a:ext cx="3905624" cy="3928695"/>
              <a:chOff x="0" y="0"/>
              <a:chExt cx="6312685" cy="6349975"/>
            </a:xfrm>
          </p:grpSpPr>
          <p:sp>
            <p:nvSpPr>
              <p:cNvPr id="7" name="Freeform 7" descr="ANd9GcTmJ9pcQE77gksJKGCPPhyJsofRo1uBjt5WOZB642MaFDYfT5tv-A"/>
              <p:cNvSpPr/>
              <p:nvPr/>
            </p:nvSpPr>
            <p:spPr>
              <a:xfrm>
                <a:off x="0" y="0"/>
                <a:ext cx="6312685" cy="6349975"/>
              </a:xfrm>
              <a:custGeom>
                <a:avLst/>
                <a:gdLst/>
                <a:ahLst/>
                <a:cxnLst/>
                <a:rect l="l" t="t" r="r" b="b"/>
                <a:pathLst>
                  <a:path w="6312685" h="6349975">
                    <a:moveTo>
                      <a:pt x="6312685" y="3175025"/>
                    </a:moveTo>
                    <a:cubicBezTo>
                      <a:pt x="6312685" y="4928451"/>
                      <a:pt x="4899515" y="6349975"/>
                      <a:pt x="3156342" y="6349975"/>
                    </a:cubicBezTo>
                    <a:cubicBezTo>
                      <a:pt x="1413145" y="6349975"/>
                      <a:pt x="0" y="4928451"/>
                      <a:pt x="0" y="3175025"/>
                    </a:cubicBezTo>
                    <a:cubicBezTo>
                      <a:pt x="0" y="1421511"/>
                      <a:pt x="1413145" y="0"/>
                      <a:pt x="3156342" y="0"/>
                    </a:cubicBezTo>
                    <a:cubicBezTo>
                      <a:pt x="4899540" y="0"/>
                      <a:pt x="6312685" y="1421511"/>
                      <a:pt x="6312685" y="3175025"/>
                    </a:cubicBezTo>
                    <a:close/>
                  </a:path>
                </a:pathLst>
              </a:custGeom>
              <a:blipFill>
                <a:blip r:embed="rId2"/>
                <a:stretch>
                  <a:fillRect t="-8350" b="-27801"/>
                </a:stretch>
              </a:blipFill>
            </p:spPr>
            <p:txBody>
              <a:bodyPr/>
              <a:lstStyle/>
              <a:p>
                <a:endParaRPr lang="en-US"/>
              </a:p>
            </p:txBody>
          </p:sp>
        </p:grpSp>
      </p:grpSp>
      <p:grpSp>
        <p:nvGrpSpPr>
          <p:cNvPr id="8" name="Group 8"/>
          <p:cNvGrpSpPr/>
          <p:nvPr/>
        </p:nvGrpSpPr>
        <p:grpSpPr>
          <a:xfrm>
            <a:off x="7425063" y="2332821"/>
            <a:ext cx="3324417" cy="3100893"/>
            <a:chOff x="0" y="0"/>
            <a:chExt cx="4432556" cy="4458757"/>
          </a:xfrm>
        </p:grpSpPr>
        <p:grpSp>
          <p:nvGrpSpPr>
            <p:cNvPr id="9" name="Group 9"/>
            <p:cNvGrpSpPr/>
            <p:nvPr/>
          </p:nvGrpSpPr>
          <p:grpSpPr>
            <a:xfrm>
              <a:off x="0" y="0"/>
              <a:ext cx="4432556" cy="4458757"/>
              <a:chOff x="0" y="0"/>
              <a:chExt cx="808024" cy="812800"/>
            </a:xfrm>
          </p:grpSpPr>
          <p:sp>
            <p:nvSpPr>
              <p:cNvPr id="10" name="Freeform 10"/>
              <p:cNvSpPr/>
              <p:nvPr/>
            </p:nvSpPr>
            <p:spPr>
              <a:xfrm>
                <a:off x="0" y="0"/>
                <a:ext cx="808024" cy="812800"/>
              </a:xfrm>
              <a:custGeom>
                <a:avLst/>
                <a:gdLst/>
                <a:ahLst/>
                <a:cxnLst/>
                <a:rect l="l" t="t" r="r" b="b"/>
                <a:pathLst>
                  <a:path w="808024" h="812800">
                    <a:moveTo>
                      <a:pt x="404012" y="0"/>
                    </a:moveTo>
                    <a:cubicBezTo>
                      <a:pt x="180882" y="0"/>
                      <a:pt x="0" y="181951"/>
                      <a:pt x="0" y="406400"/>
                    </a:cubicBezTo>
                    <a:cubicBezTo>
                      <a:pt x="0" y="630849"/>
                      <a:pt x="180882" y="812800"/>
                      <a:pt x="404012" y="812800"/>
                    </a:cubicBezTo>
                    <a:cubicBezTo>
                      <a:pt x="627141" y="812800"/>
                      <a:pt x="808024" y="630849"/>
                      <a:pt x="808024" y="406400"/>
                    </a:cubicBezTo>
                    <a:cubicBezTo>
                      <a:pt x="808024" y="181951"/>
                      <a:pt x="627141" y="0"/>
                      <a:pt x="404012" y="0"/>
                    </a:cubicBezTo>
                    <a:close/>
                  </a:path>
                </a:pathLst>
              </a:custGeom>
              <a:solidFill>
                <a:srgbClr val="2A272D"/>
              </a:solidFill>
            </p:spPr>
            <p:txBody>
              <a:bodyPr/>
              <a:lstStyle/>
              <a:p>
                <a:endParaRPr lang="en-US"/>
              </a:p>
            </p:txBody>
          </p:sp>
          <p:sp>
            <p:nvSpPr>
              <p:cNvPr id="11" name="TextBox 11"/>
              <p:cNvSpPr txBox="1"/>
              <p:nvPr/>
            </p:nvSpPr>
            <p:spPr>
              <a:xfrm>
                <a:off x="75752" y="38100"/>
                <a:ext cx="656519" cy="698500"/>
              </a:xfrm>
              <a:prstGeom prst="rect">
                <a:avLst/>
              </a:prstGeom>
            </p:spPr>
            <p:txBody>
              <a:bodyPr lIns="34032" tIns="34032" rIns="34032" bIns="34032" rtlCol="0" anchor="ctr"/>
              <a:lstStyle/>
              <a:p>
                <a:pPr algn="ctr">
                  <a:lnSpc>
                    <a:spcPts val="2660"/>
                  </a:lnSpc>
                </a:pPr>
                <a:endParaRPr/>
              </a:p>
            </p:txBody>
          </p:sp>
        </p:grpSp>
        <p:grpSp>
          <p:nvGrpSpPr>
            <p:cNvPr id="12" name="Group 12"/>
            <p:cNvGrpSpPr/>
            <p:nvPr/>
          </p:nvGrpSpPr>
          <p:grpSpPr>
            <a:xfrm>
              <a:off x="238778" y="240197"/>
              <a:ext cx="3955000" cy="3978362"/>
              <a:chOff x="0" y="0"/>
              <a:chExt cx="6312685" cy="6349975"/>
            </a:xfrm>
          </p:grpSpPr>
          <p:sp>
            <p:nvSpPr>
              <p:cNvPr id="13" name="Freeform 13" descr="amphetamines_summary1"/>
              <p:cNvSpPr/>
              <p:nvPr/>
            </p:nvSpPr>
            <p:spPr>
              <a:xfrm>
                <a:off x="0" y="0"/>
                <a:ext cx="6312685" cy="6349975"/>
              </a:xfrm>
              <a:custGeom>
                <a:avLst/>
                <a:gdLst/>
                <a:ahLst/>
                <a:cxnLst/>
                <a:rect l="l" t="t" r="r" b="b"/>
                <a:pathLst>
                  <a:path w="6312685" h="6349975">
                    <a:moveTo>
                      <a:pt x="6312685" y="3175025"/>
                    </a:moveTo>
                    <a:cubicBezTo>
                      <a:pt x="6312685" y="4928451"/>
                      <a:pt x="4899515" y="6349975"/>
                      <a:pt x="3156342" y="6349975"/>
                    </a:cubicBezTo>
                    <a:cubicBezTo>
                      <a:pt x="1413145" y="6349975"/>
                      <a:pt x="0" y="4928451"/>
                      <a:pt x="0" y="3175025"/>
                    </a:cubicBezTo>
                    <a:cubicBezTo>
                      <a:pt x="0" y="1421511"/>
                      <a:pt x="1413145" y="0"/>
                      <a:pt x="3156342" y="0"/>
                    </a:cubicBezTo>
                    <a:cubicBezTo>
                      <a:pt x="4899540" y="0"/>
                      <a:pt x="6312685" y="1421511"/>
                      <a:pt x="6312685" y="3175025"/>
                    </a:cubicBezTo>
                    <a:close/>
                  </a:path>
                </a:pathLst>
              </a:custGeom>
              <a:blipFill>
                <a:blip r:embed="rId3"/>
                <a:stretch>
                  <a:fillRect l="-75738" r="-75738" b="-66666"/>
                </a:stretch>
              </a:blipFill>
            </p:spPr>
            <p:txBody>
              <a:bodyPr/>
              <a:lstStyle/>
              <a:p>
                <a:endParaRPr lang="en-US"/>
              </a:p>
            </p:txBody>
          </p:sp>
        </p:grpSp>
      </p:grpSp>
      <p:grpSp>
        <p:nvGrpSpPr>
          <p:cNvPr id="14" name="Group 14"/>
          <p:cNvGrpSpPr/>
          <p:nvPr/>
        </p:nvGrpSpPr>
        <p:grpSpPr>
          <a:xfrm>
            <a:off x="11612012" y="2332821"/>
            <a:ext cx="3620227" cy="3100893"/>
            <a:chOff x="0" y="0"/>
            <a:chExt cx="4432556" cy="4458757"/>
          </a:xfrm>
        </p:grpSpPr>
        <p:grpSp>
          <p:nvGrpSpPr>
            <p:cNvPr id="15" name="Group 15"/>
            <p:cNvGrpSpPr/>
            <p:nvPr/>
          </p:nvGrpSpPr>
          <p:grpSpPr>
            <a:xfrm>
              <a:off x="0" y="0"/>
              <a:ext cx="4432556" cy="4458757"/>
              <a:chOff x="0" y="0"/>
              <a:chExt cx="808024" cy="812800"/>
            </a:xfrm>
          </p:grpSpPr>
          <p:sp>
            <p:nvSpPr>
              <p:cNvPr id="16" name="Freeform 16"/>
              <p:cNvSpPr/>
              <p:nvPr/>
            </p:nvSpPr>
            <p:spPr>
              <a:xfrm>
                <a:off x="0" y="0"/>
                <a:ext cx="808024" cy="812800"/>
              </a:xfrm>
              <a:custGeom>
                <a:avLst/>
                <a:gdLst/>
                <a:ahLst/>
                <a:cxnLst/>
                <a:rect l="l" t="t" r="r" b="b"/>
                <a:pathLst>
                  <a:path w="808024" h="812800">
                    <a:moveTo>
                      <a:pt x="404012" y="0"/>
                    </a:moveTo>
                    <a:cubicBezTo>
                      <a:pt x="180882" y="0"/>
                      <a:pt x="0" y="181951"/>
                      <a:pt x="0" y="406400"/>
                    </a:cubicBezTo>
                    <a:cubicBezTo>
                      <a:pt x="0" y="630849"/>
                      <a:pt x="180882" y="812800"/>
                      <a:pt x="404012" y="812800"/>
                    </a:cubicBezTo>
                    <a:cubicBezTo>
                      <a:pt x="627141" y="812800"/>
                      <a:pt x="808024" y="630849"/>
                      <a:pt x="808024" y="406400"/>
                    </a:cubicBezTo>
                    <a:cubicBezTo>
                      <a:pt x="808024" y="181951"/>
                      <a:pt x="627141" y="0"/>
                      <a:pt x="404012" y="0"/>
                    </a:cubicBezTo>
                    <a:close/>
                  </a:path>
                </a:pathLst>
              </a:custGeom>
              <a:solidFill>
                <a:srgbClr val="2A272D"/>
              </a:solidFill>
            </p:spPr>
            <p:txBody>
              <a:bodyPr/>
              <a:lstStyle/>
              <a:p>
                <a:endParaRPr lang="en-US"/>
              </a:p>
            </p:txBody>
          </p:sp>
          <p:sp>
            <p:nvSpPr>
              <p:cNvPr id="17" name="TextBox 17"/>
              <p:cNvSpPr txBox="1"/>
              <p:nvPr/>
            </p:nvSpPr>
            <p:spPr>
              <a:xfrm>
                <a:off x="75752" y="38100"/>
                <a:ext cx="656519" cy="698500"/>
              </a:xfrm>
              <a:prstGeom prst="rect">
                <a:avLst/>
              </a:prstGeom>
            </p:spPr>
            <p:txBody>
              <a:bodyPr lIns="34032" tIns="34032" rIns="34032" bIns="34032" rtlCol="0" anchor="ctr"/>
              <a:lstStyle/>
              <a:p>
                <a:pPr algn="ctr">
                  <a:lnSpc>
                    <a:spcPts val="2660"/>
                  </a:lnSpc>
                </a:pPr>
                <a:endParaRPr/>
              </a:p>
            </p:txBody>
          </p:sp>
        </p:grpSp>
        <p:grpSp>
          <p:nvGrpSpPr>
            <p:cNvPr id="18" name="Group 18"/>
            <p:cNvGrpSpPr/>
            <p:nvPr/>
          </p:nvGrpSpPr>
          <p:grpSpPr>
            <a:xfrm>
              <a:off x="238778" y="240197"/>
              <a:ext cx="3955000" cy="3978362"/>
              <a:chOff x="0" y="0"/>
              <a:chExt cx="6312685" cy="6349975"/>
            </a:xfrm>
          </p:grpSpPr>
          <p:sp>
            <p:nvSpPr>
              <p:cNvPr id="19" name="Freeform 19" descr="ANd9GcQCKGVle5ZwZ10kQ61iT4a3S3l-11r79c7GgDq7rXZltIWWDdo_Ng"/>
              <p:cNvSpPr/>
              <p:nvPr/>
            </p:nvSpPr>
            <p:spPr>
              <a:xfrm>
                <a:off x="0" y="0"/>
                <a:ext cx="6312685" cy="6349975"/>
              </a:xfrm>
              <a:custGeom>
                <a:avLst/>
                <a:gdLst/>
                <a:ahLst/>
                <a:cxnLst/>
                <a:rect l="l" t="t" r="r" b="b"/>
                <a:pathLst>
                  <a:path w="6312685" h="6349975">
                    <a:moveTo>
                      <a:pt x="6312685" y="3175025"/>
                    </a:moveTo>
                    <a:cubicBezTo>
                      <a:pt x="6312685" y="4928451"/>
                      <a:pt x="4899515" y="6349975"/>
                      <a:pt x="3156342" y="6349975"/>
                    </a:cubicBezTo>
                    <a:cubicBezTo>
                      <a:pt x="1413145" y="6349975"/>
                      <a:pt x="0" y="4928451"/>
                      <a:pt x="0" y="3175025"/>
                    </a:cubicBezTo>
                    <a:cubicBezTo>
                      <a:pt x="0" y="1421511"/>
                      <a:pt x="1413145" y="0"/>
                      <a:pt x="3156342" y="0"/>
                    </a:cubicBezTo>
                    <a:cubicBezTo>
                      <a:pt x="4899540" y="0"/>
                      <a:pt x="6312685" y="1421511"/>
                      <a:pt x="6312685" y="3175025"/>
                    </a:cubicBezTo>
                    <a:close/>
                  </a:path>
                </a:pathLst>
              </a:custGeom>
              <a:blipFill>
                <a:blip r:embed="rId4"/>
                <a:stretch>
                  <a:fillRect l="-75179" r="-75179" b="-143406"/>
                </a:stretch>
              </a:blipFill>
            </p:spPr>
            <p:txBody>
              <a:bodyPr/>
              <a:lstStyle/>
              <a:p>
                <a:endParaRPr lang="en-US"/>
              </a:p>
            </p:txBody>
          </p:sp>
        </p:grpSp>
      </p:grpSp>
      <p:grpSp>
        <p:nvGrpSpPr>
          <p:cNvPr id="20" name="Group 20"/>
          <p:cNvGrpSpPr/>
          <p:nvPr/>
        </p:nvGrpSpPr>
        <p:grpSpPr>
          <a:xfrm rot="1086433">
            <a:off x="-951577" y="-2064112"/>
            <a:ext cx="2107962" cy="11563966"/>
            <a:chOff x="0" y="0"/>
            <a:chExt cx="555183" cy="3045654"/>
          </a:xfrm>
        </p:grpSpPr>
        <p:sp>
          <p:nvSpPr>
            <p:cNvPr id="21" name="Freeform 21"/>
            <p:cNvSpPr/>
            <p:nvPr/>
          </p:nvSpPr>
          <p:spPr>
            <a:xfrm>
              <a:off x="0" y="0"/>
              <a:ext cx="555183" cy="3045653"/>
            </a:xfrm>
            <a:custGeom>
              <a:avLst/>
              <a:gdLst/>
              <a:ahLst/>
              <a:cxnLst/>
              <a:rect l="l" t="t" r="r" b="b"/>
              <a:pathLst>
                <a:path w="555183" h="3045653">
                  <a:moveTo>
                    <a:pt x="0" y="0"/>
                  </a:moveTo>
                  <a:lnTo>
                    <a:pt x="555183" y="0"/>
                  </a:lnTo>
                  <a:lnTo>
                    <a:pt x="555183" y="3045653"/>
                  </a:lnTo>
                  <a:lnTo>
                    <a:pt x="0" y="3045653"/>
                  </a:lnTo>
                  <a:close/>
                </a:path>
              </a:pathLst>
            </a:custGeom>
            <a:solidFill>
              <a:srgbClr val="FFFFFF"/>
            </a:solidFill>
          </p:spPr>
          <p:txBody>
            <a:bodyPr/>
            <a:lstStyle/>
            <a:p>
              <a:endParaRPr lang="en-US"/>
            </a:p>
          </p:txBody>
        </p:sp>
        <p:sp>
          <p:nvSpPr>
            <p:cNvPr id="22" name="TextBox 22"/>
            <p:cNvSpPr txBox="1"/>
            <p:nvPr/>
          </p:nvSpPr>
          <p:spPr>
            <a:xfrm>
              <a:off x="0" y="-38100"/>
              <a:ext cx="555183" cy="3083754"/>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rot="1792394">
            <a:off x="-2049994" y="-4430642"/>
            <a:ext cx="2107962" cy="13805645"/>
            <a:chOff x="0" y="0"/>
            <a:chExt cx="555183" cy="3636055"/>
          </a:xfrm>
        </p:grpSpPr>
        <p:sp>
          <p:nvSpPr>
            <p:cNvPr id="24" name="Freeform 24"/>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25" name="TextBox 25"/>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p:nvPr/>
        </p:nvGrpSpPr>
        <p:grpSpPr>
          <a:xfrm rot="-1066582">
            <a:off x="16581402" y="-1735386"/>
            <a:ext cx="2107962" cy="11563966"/>
            <a:chOff x="0" y="0"/>
            <a:chExt cx="555183" cy="3045654"/>
          </a:xfrm>
        </p:grpSpPr>
        <p:sp>
          <p:nvSpPr>
            <p:cNvPr id="27" name="Freeform 27"/>
            <p:cNvSpPr/>
            <p:nvPr/>
          </p:nvSpPr>
          <p:spPr>
            <a:xfrm>
              <a:off x="0" y="0"/>
              <a:ext cx="555183" cy="3045653"/>
            </a:xfrm>
            <a:custGeom>
              <a:avLst/>
              <a:gdLst/>
              <a:ahLst/>
              <a:cxnLst/>
              <a:rect l="l" t="t" r="r" b="b"/>
              <a:pathLst>
                <a:path w="555183" h="3045653">
                  <a:moveTo>
                    <a:pt x="0" y="0"/>
                  </a:moveTo>
                  <a:lnTo>
                    <a:pt x="555183" y="0"/>
                  </a:lnTo>
                  <a:lnTo>
                    <a:pt x="555183" y="3045653"/>
                  </a:lnTo>
                  <a:lnTo>
                    <a:pt x="0" y="3045653"/>
                  </a:lnTo>
                  <a:close/>
                </a:path>
              </a:pathLst>
            </a:custGeom>
            <a:solidFill>
              <a:srgbClr val="FFFFFF"/>
            </a:solidFill>
          </p:spPr>
          <p:txBody>
            <a:bodyPr/>
            <a:lstStyle/>
            <a:p>
              <a:endParaRPr lang="en-US"/>
            </a:p>
          </p:txBody>
        </p:sp>
        <p:sp>
          <p:nvSpPr>
            <p:cNvPr id="28" name="TextBox 28"/>
            <p:cNvSpPr txBox="1"/>
            <p:nvPr/>
          </p:nvSpPr>
          <p:spPr>
            <a:xfrm>
              <a:off x="0" y="-38100"/>
              <a:ext cx="555183" cy="3083754"/>
            </a:xfrm>
            <a:prstGeom prst="rect">
              <a:avLst/>
            </a:prstGeom>
          </p:spPr>
          <p:txBody>
            <a:bodyPr lIns="50800" tIns="50800" rIns="50800" bIns="50800" rtlCol="0" anchor="ctr"/>
            <a:lstStyle/>
            <a:p>
              <a:pPr algn="ctr">
                <a:lnSpc>
                  <a:spcPts val="2659"/>
                </a:lnSpc>
                <a:spcBef>
                  <a:spcPct val="0"/>
                </a:spcBef>
              </a:pPr>
              <a:endParaRPr/>
            </a:p>
          </p:txBody>
        </p:sp>
      </p:grpSp>
      <p:grpSp>
        <p:nvGrpSpPr>
          <p:cNvPr id="29" name="Group 29"/>
          <p:cNvGrpSpPr/>
          <p:nvPr/>
        </p:nvGrpSpPr>
        <p:grpSpPr>
          <a:xfrm rot="-1802058">
            <a:off x="17634594" y="-4101917"/>
            <a:ext cx="2107962" cy="13805645"/>
            <a:chOff x="0" y="0"/>
            <a:chExt cx="555183" cy="3636055"/>
          </a:xfrm>
        </p:grpSpPr>
        <p:sp>
          <p:nvSpPr>
            <p:cNvPr id="30" name="Freeform 30"/>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31" name="TextBox 31"/>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rot="1244606">
            <a:off x="17243015" y="766464"/>
            <a:ext cx="2107962" cy="13805645"/>
            <a:chOff x="0" y="0"/>
            <a:chExt cx="555183" cy="3636055"/>
          </a:xfrm>
        </p:grpSpPr>
        <p:sp>
          <p:nvSpPr>
            <p:cNvPr id="33" name="Freeform 33"/>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56AE57"/>
            </a:solidFill>
          </p:spPr>
          <p:txBody>
            <a:bodyPr/>
            <a:lstStyle/>
            <a:p>
              <a:endParaRPr lang="en-US"/>
            </a:p>
          </p:txBody>
        </p:sp>
        <p:sp>
          <p:nvSpPr>
            <p:cNvPr id="34" name="TextBox 34"/>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1548738" y="5421953"/>
            <a:ext cx="14834262" cy="4773743"/>
          </a:xfrm>
          <a:prstGeom prst="rect">
            <a:avLst/>
          </a:prstGeom>
        </p:spPr>
        <p:txBody>
          <a:bodyPr wrap="square" lIns="0" tIns="0" rIns="0" bIns="0" rtlCol="0" anchor="t">
            <a:spAutoFit/>
          </a:bodyPr>
          <a:lstStyle/>
          <a:p>
            <a:pPr marL="539753" lvl="1" indent="-269876" algn="just">
              <a:lnSpc>
                <a:spcPts val="3500"/>
              </a:lnSpc>
              <a:buFont typeface="Arial"/>
              <a:buChar char="•"/>
            </a:pPr>
            <a:r>
              <a:rPr lang="en-US" sz="2500" dirty="0">
                <a:solidFill>
                  <a:srgbClr val="FFFFFF"/>
                </a:solidFill>
                <a:latin typeface="Open Sauce"/>
              </a:rPr>
              <a:t>SPECIAL REMINDER: VAPES - </a:t>
            </a:r>
            <a:r>
              <a:rPr lang="en-US" sz="2800" b="0" i="0" dirty="0">
                <a:solidFill>
                  <a:schemeClr val="bg1"/>
                </a:solidFill>
                <a:effectLst/>
                <a:latin typeface="Google Sans"/>
              </a:rPr>
              <a:t>In Maryland, the sale and distribution of electronic smoking devices to minors under the age of 21 is prohibited</a:t>
            </a:r>
            <a:endParaRPr lang="en-US" sz="2500" dirty="0">
              <a:solidFill>
                <a:schemeClr val="bg1"/>
              </a:solidFill>
              <a:latin typeface="Open Sauce"/>
            </a:endParaRPr>
          </a:p>
          <a:p>
            <a:pPr marL="539753" lvl="1" indent="-269876" algn="just">
              <a:lnSpc>
                <a:spcPts val="3500"/>
              </a:lnSpc>
              <a:buFont typeface="Arial"/>
              <a:buChar char="•"/>
            </a:pPr>
            <a:endParaRPr lang="en-US" sz="2500" dirty="0">
              <a:solidFill>
                <a:srgbClr val="FFFFFF"/>
              </a:solidFill>
              <a:latin typeface="Open Sauce"/>
            </a:endParaRPr>
          </a:p>
          <a:p>
            <a:pPr marL="539753" lvl="1" indent="-269876" algn="just">
              <a:lnSpc>
                <a:spcPts val="3500"/>
              </a:lnSpc>
              <a:buFont typeface="Arial"/>
              <a:buChar char="•"/>
            </a:pPr>
            <a:r>
              <a:rPr lang="en-US" sz="2500" dirty="0">
                <a:solidFill>
                  <a:srgbClr val="FFFFFF"/>
                </a:solidFill>
                <a:latin typeface="Open Sauce"/>
              </a:rPr>
              <a:t>Adderall</a:t>
            </a:r>
          </a:p>
          <a:p>
            <a:pPr algn="just">
              <a:lnSpc>
                <a:spcPts val="3500"/>
              </a:lnSpc>
            </a:pPr>
            <a:endParaRPr lang="en-US" sz="2500" dirty="0">
              <a:solidFill>
                <a:srgbClr val="FFFFFF"/>
              </a:solidFill>
              <a:latin typeface="Open Sauce"/>
            </a:endParaRPr>
          </a:p>
          <a:p>
            <a:pPr marL="539753" lvl="1" indent="-269876" algn="just">
              <a:lnSpc>
                <a:spcPts val="3500"/>
              </a:lnSpc>
              <a:buFont typeface="Arial"/>
              <a:buChar char="•"/>
            </a:pPr>
            <a:r>
              <a:rPr lang="en-US" sz="2500" dirty="0">
                <a:solidFill>
                  <a:srgbClr val="FFFFFF"/>
                </a:solidFill>
                <a:latin typeface="Open Sauce"/>
              </a:rPr>
              <a:t>Oxycodone</a:t>
            </a:r>
          </a:p>
          <a:p>
            <a:pPr algn="just">
              <a:lnSpc>
                <a:spcPts val="3500"/>
              </a:lnSpc>
            </a:pPr>
            <a:endParaRPr lang="en-US" sz="2500" dirty="0">
              <a:solidFill>
                <a:srgbClr val="FFFFFF"/>
              </a:solidFill>
              <a:latin typeface="Open Sauce"/>
            </a:endParaRPr>
          </a:p>
          <a:p>
            <a:pPr marL="539753" lvl="1" indent="-269876" algn="just">
              <a:lnSpc>
                <a:spcPts val="3500"/>
              </a:lnSpc>
              <a:buFont typeface="Arial"/>
              <a:buChar char="•"/>
            </a:pPr>
            <a:r>
              <a:rPr lang="en-US" sz="2500" dirty="0">
                <a:solidFill>
                  <a:srgbClr val="FFFFFF"/>
                </a:solidFill>
                <a:latin typeface="Open Sauce"/>
              </a:rPr>
              <a:t>Ambien</a:t>
            </a:r>
          </a:p>
          <a:p>
            <a:pPr algn="just">
              <a:lnSpc>
                <a:spcPts val="3500"/>
              </a:lnSpc>
            </a:pPr>
            <a:endParaRPr lang="en-US" sz="2500" dirty="0">
              <a:solidFill>
                <a:srgbClr val="FFFFFF"/>
              </a:solidFill>
              <a:latin typeface="Open Sauce"/>
            </a:endParaRPr>
          </a:p>
          <a:p>
            <a:pPr marL="539753" lvl="1" indent="-269876" algn="just">
              <a:lnSpc>
                <a:spcPts val="3500"/>
              </a:lnSpc>
              <a:buFont typeface="Arial"/>
              <a:buChar char="•"/>
            </a:pPr>
            <a:r>
              <a:rPr lang="en-US" sz="2500" dirty="0">
                <a:solidFill>
                  <a:srgbClr val="FFFFFF"/>
                </a:solidFill>
                <a:latin typeface="Open Sauce"/>
              </a:rPr>
              <a:t>Anti-depressants</a:t>
            </a:r>
          </a:p>
          <a:p>
            <a:pPr algn="just">
              <a:lnSpc>
                <a:spcPts val="2150"/>
              </a:lnSpc>
            </a:pPr>
            <a:endParaRPr lang="en-US" sz="2500" dirty="0">
              <a:solidFill>
                <a:srgbClr val="FFFFFF"/>
              </a:solidFill>
              <a:latin typeface="Open Sauce"/>
            </a:endParaRPr>
          </a:p>
        </p:txBody>
      </p:sp>
      <p:sp>
        <p:nvSpPr>
          <p:cNvPr id="36" name="TextBox 36"/>
          <p:cNvSpPr txBox="1"/>
          <p:nvPr/>
        </p:nvSpPr>
        <p:spPr>
          <a:xfrm>
            <a:off x="2288597" y="1028700"/>
            <a:ext cx="13710805" cy="1133475"/>
          </a:xfrm>
          <a:prstGeom prst="rect">
            <a:avLst/>
          </a:prstGeom>
        </p:spPr>
        <p:txBody>
          <a:bodyPr lIns="0" tIns="0" rIns="0" bIns="0" rtlCol="0" anchor="t">
            <a:spAutoFit/>
          </a:bodyPr>
          <a:lstStyle/>
          <a:p>
            <a:pPr algn="ctr">
              <a:lnSpc>
                <a:spcPts val="8999"/>
              </a:lnSpc>
            </a:pPr>
            <a:r>
              <a:rPr lang="en-US" sz="7499" dirty="0">
                <a:solidFill>
                  <a:srgbClr val="FFFFFF"/>
                </a:solidFill>
                <a:latin typeface="Anton"/>
              </a:rPr>
              <a:t>VAPES &amp; PRESCRIPTION DRUG ABUSE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sp>
        <p:nvSpPr>
          <p:cNvPr id="2" name="TextBox 2"/>
          <p:cNvSpPr txBox="1"/>
          <p:nvPr/>
        </p:nvSpPr>
        <p:spPr>
          <a:xfrm>
            <a:off x="1028700" y="1028700"/>
            <a:ext cx="6773740" cy="1133475"/>
          </a:xfrm>
          <a:prstGeom prst="rect">
            <a:avLst/>
          </a:prstGeom>
        </p:spPr>
        <p:txBody>
          <a:bodyPr lIns="0" tIns="0" rIns="0" bIns="0" rtlCol="0" anchor="t">
            <a:spAutoFit/>
          </a:bodyPr>
          <a:lstStyle/>
          <a:p>
            <a:pPr>
              <a:lnSpc>
                <a:spcPts val="8999"/>
              </a:lnSpc>
            </a:pPr>
            <a:r>
              <a:rPr lang="en-US" sz="7499">
                <a:solidFill>
                  <a:srgbClr val="FFFFFF"/>
                </a:solidFill>
                <a:latin typeface="Anton"/>
              </a:rPr>
              <a:t>KEVIN COFFAY</a:t>
            </a:r>
          </a:p>
        </p:txBody>
      </p:sp>
      <p:sp>
        <p:nvSpPr>
          <p:cNvPr id="3" name="TextBox 3"/>
          <p:cNvSpPr txBox="1"/>
          <p:nvPr/>
        </p:nvSpPr>
        <p:spPr>
          <a:xfrm>
            <a:off x="1028700" y="2915822"/>
            <a:ext cx="10736466" cy="3133725"/>
          </a:xfrm>
          <a:prstGeom prst="rect">
            <a:avLst/>
          </a:prstGeom>
        </p:spPr>
        <p:txBody>
          <a:bodyPr lIns="0" tIns="0" rIns="0" bIns="0" rtlCol="0" anchor="t">
            <a:spAutoFit/>
          </a:bodyPr>
          <a:lstStyle/>
          <a:p>
            <a:pPr algn="just">
              <a:lnSpc>
                <a:spcPts val="3599"/>
              </a:lnSpc>
            </a:pPr>
            <a:r>
              <a:rPr lang="en-US" sz="2999">
                <a:solidFill>
                  <a:srgbClr val="FFFFFF"/>
                </a:solidFill>
                <a:latin typeface="Open Sauce"/>
              </a:rPr>
              <a:t>May 15th, 2011 - Olney, MD </a:t>
            </a:r>
          </a:p>
          <a:p>
            <a:pPr algn="just">
              <a:lnSpc>
                <a:spcPts val="3599"/>
              </a:lnSpc>
            </a:pPr>
            <a:endParaRPr lang="en-US" sz="2999">
              <a:solidFill>
                <a:srgbClr val="FFFFFF"/>
              </a:solidFill>
              <a:latin typeface="Open Sauce"/>
            </a:endParaRPr>
          </a:p>
          <a:p>
            <a:pPr marL="647697" lvl="1" indent="-323848" algn="just">
              <a:lnSpc>
                <a:spcPts val="3599"/>
              </a:lnSpc>
              <a:buFont typeface="Arial"/>
              <a:buChar char="•"/>
            </a:pPr>
            <a:r>
              <a:rPr lang="en-US" sz="2999">
                <a:solidFill>
                  <a:srgbClr val="FFFFFF"/>
                </a:solidFill>
                <a:latin typeface="Open Sauce"/>
              </a:rPr>
              <a:t>Magruder student who killed three of his friends </a:t>
            </a:r>
          </a:p>
          <a:p>
            <a:pPr marL="647697" lvl="1" indent="-323848" algn="just">
              <a:lnSpc>
                <a:spcPts val="3599"/>
              </a:lnSpc>
              <a:buFont typeface="Arial"/>
              <a:buChar char="•"/>
            </a:pPr>
            <a:r>
              <a:rPr lang="en-US" sz="2999">
                <a:solidFill>
                  <a:srgbClr val="FFFFFF"/>
                </a:solidFill>
                <a:latin typeface="Open Sauce"/>
              </a:rPr>
              <a:t>BAC was a 0.16 (3 hours after the accident) </a:t>
            </a:r>
          </a:p>
          <a:p>
            <a:pPr marL="647697" lvl="1" indent="-323848" algn="just">
              <a:lnSpc>
                <a:spcPts val="3599"/>
              </a:lnSpc>
              <a:buFont typeface="Arial"/>
              <a:buChar char="•"/>
            </a:pPr>
            <a:r>
              <a:rPr lang="en-US" sz="2999">
                <a:solidFill>
                  <a:srgbClr val="FFFFFF"/>
                </a:solidFill>
                <a:latin typeface="Open Sauce"/>
              </a:rPr>
              <a:t>Fled the scene of the accident </a:t>
            </a:r>
          </a:p>
          <a:p>
            <a:pPr marL="647697" lvl="1" indent="-323848" algn="just">
              <a:lnSpc>
                <a:spcPts val="3599"/>
              </a:lnSpc>
              <a:buFont typeface="Arial"/>
              <a:buChar char="•"/>
            </a:pPr>
            <a:r>
              <a:rPr lang="en-US" sz="2999">
                <a:solidFill>
                  <a:srgbClr val="FFFFFF"/>
                </a:solidFill>
                <a:latin typeface="Open Sauce"/>
              </a:rPr>
              <a:t>Initial sentence was </a:t>
            </a:r>
            <a:r>
              <a:rPr lang="en-US" sz="2999">
                <a:solidFill>
                  <a:srgbClr val="FFFFFF"/>
                </a:solidFill>
                <a:latin typeface="Open Sauce Bold"/>
              </a:rPr>
              <a:t>40 years</a:t>
            </a:r>
          </a:p>
          <a:p>
            <a:pPr algn="just">
              <a:lnSpc>
                <a:spcPts val="3599"/>
              </a:lnSpc>
            </a:pPr>
            <a:endParaRPr lang="en-US" sz="2999">
              <a:solidFill>
                <a:srgbClr val="FFFFFF"/>
              </a:solidFill>
              <a:latin typeface="Open Sauce Bold"/>
            </a:endParaRPr>
          </a:p>
        </p:txBody>
      </p:sp>
      <p:grpSp>
        <p:nvGrpSpPr>
          <p:cNvPr id="4" name="Group 4"/>
          <p:cNvGrpSpPr/>
          <p:nvPr/>
        </p:nvGrpSpPr>
        <p:grpSpPr>
          <a:xfrm rot="-2371990">
            <a:off x="16691563" y="-2925627"/>
            <a:ext cx="2107962" cy="7908654"/>
            <a:chOff x="0" y="0"/>
            <a:chExt cx="555183" cy="2082938"/>
          </a:xfrm>
        </p:grpSpPr>
        <p:sp>
          <p:nvSpPr>
            <p:cNvPr id="5" name="Freeform 5"/>
            <p:cNvSpPr/>
            <p:nvPr/>
          </p:nvSpPr>
          <p:spPr>
            <a:xfrm>
              <a:off x="0" y="0"/>
              <a:ext cx="555183" cy="2082938"/>
            </a:xfrm>
            <a:custGeom>
              <a:avLst/>
              <a:gdLst/>
              <a:ahLst/>
              <a:cxnLst/>
              <a:rect l="l" t="t" r="r" b="b"/>
              <a:pathLst>
                <a:path w="555183" h="2082938">
                  <a:moveTo>
                    <a:pt x="0" y="0"/>
                  </a:moveTo>
                  <a:lnTo>
                    <a:pt x="555183" y="0"/>
                  </a:lnTo>
                  <a:lnTo>
                    <a:pt x="555183" y="2082938"/>
                  </a:lnTo>
                  <a:lnTo>
                    <a:pt x="0" y="2082938"/>
                  </a:lnTo>
                  <a:close/>
                </a:path>
              </a:pathLst>
            </a:custGeom>
            <a:solidFill>
              <a:srgbClr val="2A272D"/>
            </a:solidFill>
          </p:spPr>
          <p:txBody>
            <a:bodyPr/>
            <a:lstStyle/>
            <a:p>
              <a:endParaRPr lang="en-US"/>
            </a:p>
          </p:txBody>
        </p:sp>
        <p:sp>
          <p:nvSpPr>
            <p:cNvPr id="6" name="TextBox 6"/>
            <p:cNvSpPr txBox="1"/>
            <p:nvPr/>
          </p:nvSpPr>
          <p:spPr>
            <a:xfrm>
              <a:off x="0" y="-38100"/>
              <a:ext cx="555183" cy="2121038"/>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2446099" y="1593546"/>
            <a:ext cx="3939057" cy="393905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38100"/>
              <a:ext cx="660400" cy="698500"/>
            </a:xfrm>
            <a:prstGeom prst="rect">
              <a:avLst/>
            </a:prstGeom>
          </p:spPr>
          <p:txBody>
            <a:bodyPr lIns="34032" tIns="34032" rIns="34032" bIns="34032" rtlCol="0" anchor="ctr"/>
            <a:lstStyle/>
            <a:p>
              <a:pPr algn="ctr">
                <a:lnSpc>
                  <a:spcPts val="2660"/>
                </a:lnSpc>
              </a:pPr>
              <a:endParaRPr/>
            </a:p>
          </p:txBody>
        </p:sp>
      </p:grpSp>
      <p:grpSp>
        <p:nvGrpSpPr>
          <p:cNvPr id="10" name="Group 10"/>
          <p:cNvGrpSpPr/>
          <p:nvPr/>
        </p:nvGrpSpPr>
        <p:grpSpPr>
          <a:xfrm>
            <a:off x="12446099" y="5712283"/>
            <a:ext cx="3939057" cy="393905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38100"/>
              <a:ext cx="660400" cy="698500"/>
            </a:xfrm>
            <a:prstGeom prst="rect">
              <a:avLst/>
            </a:prstGeom>
          </p:spPr>
          <p:txBody>
            <a:bodyPr lIns="34032" tIns="34032" rIns="34032" bIns="34032" rtlCol="0" anchor="ctr"/>
            <a:lstStyle/>
            <a:p>
              <a:pPr algn="ctr">
                <a:lnSpc>
                  <a:spcPts val="2660"/>
                </a:lnSpc>
              </a:pPr>
              <a:endParaRPr/>
            </a:p>
          </p:txBody>
        </p:sp>
      </p:grpSp>
      <p:grpSp>
        <p:nvGrpSpPr>
          <p:cNvPr id="13" name="Group 13"/>
          <p:cNvGrpSpPr/>
          <p:nvPr/>
        </p:nvGrpSpPr>
        <p:grpSpPr>
          <a:xfrm>
            <a:off x="12658292" y="1805746"/>
            <a:ext cx="3514670" cy="3514656"/>
            <a:chOff x="0" y="0"/>
            <a:chExt cx="6350000" cy="6349975"/>
          </a:xfrm>
        </p:grpSpPr>
        <p:sp>
          <p:nvSpPr>
            <p:cNvPr id="14" name="Freeform 14" descr="coffey.jpg"/>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1057" r="-1057" b="-148181"/>
              </a:stretch>
            </a:blipFill>
          </p:spPr>
          <p:txBody>
            <a:bodyPr/>
            <a:lstStyle/>
            <a:p>
              <a:endParaRPr lang="en-US"/>
            </a:p>
          </p:txBody>
        </p:sp>
      </p:grpSp>
      <p:grpSp>
        <p:nvGrpSpPr>
          <p:cNvPr id="15" name="Group 15"/>
          <p:cNvGrpSpPr/>
          <p:nvPr/>
        </p:nvGrpSpPr>
        <p:grpSpPr>
          <a:xfrm>
            <a:off x="12658292" y="5924483"/>
            <a:ext cx="3514670" cy="3514656"/>
            <a:chOff x="0" y="0"/>
            <a:chExt cx="6350000" cy="6349975"/>
          </a:xfrm>
        </p:grpSpPr>
        <p:sp>
          <p:nvSpPr>
            <p:cNvPr id="16" name="Freeform 16" descr="Image"/>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25094" t="-3708" r="-30729"/>
              </a:stretch>
            </a:blipFill>
          </p:spPr>
          <p:txBody>
            <a:bodyPr/>
            <a:lstStyle/>
            <a:p>
              <a:endParaRPr lang="en-US"/>
            </a:p>
          </p:txBody>
        </p:sp>
      </p:grpSp>
      <p:grpSp>
        <p:nvGrpSpPr>
          <p:cNvPr id="17" name="Group 17"/>
          <p:cNvGrpSpPr/>
          <p:nvPr/>
        </p:nvGrpSpPr>
        <p:grpSpPr>
          <a:xfrm rot="-1802058">
            <a:off x="18195361" y="-4402212"/>
            <a:ext cx="2107962" cy="13805645"/>
            <a:chOff x="0" y="0"/>
            <a:chExt cx="555183" cy="3636055"/>
          </a:xfrm>
        </p:grpSpPr>
        <p:sp>
          <p:nvSpPr>
            <p:cNvPr id="18" name="Freeform 18"/>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FFFFFF"/>
            </a:solidFill>
          </p:spPr>
          <p:txBody>
            <a:bodyPr/>
            <a:lstStyle/>
            <a:p>
              <a:endParaRPr lang="en-US"/>
            </a:p>
          </p:txBody>
        </p:sp>
        <p:sp>
          <p:nvSpPr>
            <p:cNvPr id="19" name="TextBox 19"/>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grpSp>
        <p:nvGrpSpPr>
          <p:cNvPr id="2" name="Group 2"/>
          <p:cNvGrpSpPr/>
          <p:nvPr/>
        </p:nvGrpSpPr>
        <p:grpSpPr>
          <a:xfrm rot="-1066582">
            <a:off x="16581402" y="-1735386"/>
            <a:ext cx="2107962" cy="11563966"/>
            <a:chOff x="0" y="0"/>
            <a:chExt cx="555183" cy="3045654"/>
          </a:xfrm>
        </p:grpSpPr>
        <p:sp>
          <p:nvSpPr>
            <p:cNvPr id="3" name="Freeform 3"/>
            <p:cNvSpPr/>
            <p:nvPr/>
          </p:nvSpPr>
          <p:spPr>
            <a:xfrm>
              <a:off x="0" y="0"/>
              <a:ext cx="555183" cy="3045653"/>
            </a:xfrm>
            <a:custGeom>
              <a:avLst/>
              <a:gdLst/>
              <a:ahLst/>
              <a:cxnLst/>
              <a:rect l="l" t="t" r="r" b="b"/>
              <a:pathLst>
                <a:path w="555183" h="3045653">
                  <a:moveTo>
                    <a:pt x="0" y="0"/>
                  </a:moveTo>
                  <a:lnTo>
                    <a:pt x="555183" y="0"/>
                  </a:lnTo>
                  <a:lnTo>
                    <a:pt x="555183" y="3045653"/>
                  </a:lnTo>
                  <a:lnTo>
                    <a:pt x="0" y="3045653"/>
                  </a:lnTo>
                  <a:close/>
                </a:path>
              </a:pathLst>
            </a:custGeom>
            <a:solidFill>
              <a:srgbClr val="FFFFFF"/>
            </a:solidFill>
          </p:spPr>
          <p:txBody>
            <a:bodyPr/>
            <a:lstStyle/>
            <a:p>
              <a:endParaRPr lang="en-US"/>
            </a:p>
          </p:txBody>
        </p:sp>
        <p:sp>
          <p:nvSpPr>
            <p:cNvPr id="4" name="TextBox 4"/>
            <p:cNvSpPr txBox="1"/>
            <p:nvPr/>
          </p:nvSpPr>
          <p:spPr>
            <a:xfrm>
              <a:off x="0" y="-38100"/>
              <a:ext cx="555183" cy="308375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7634594" y="-4101917"/>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028700" y="904875"/>
            <a:ext cx="11737160" cy="1094740"/>
          </a:xfrm>
          <a:prstGeom prst="rect">
            <a:avLst/>
          </a:prstGeom>
        </p:spPr>
        <p:txBody>
          <a:bodyPr lIns="0" tIns="0" rIns="0" bIns="0" rtlCol="0" anchor="t">
            <a:spAutoFit/>
          </a:bodyPr>
          <a:lstStyle/>
          <a:p>
            <a:pPr>
              <a:lnSpc>
                <a:spcPts val="8959"/>
              </a:lnSpc>
              <a:spcBef>
                <a:spcPct val="0"/>
              </a:spcBef>
            </a:pPr>
            <a:r>
              <a:rPr lang="en-US" sz="6399" dirty="0">
                <a:solidFill>
                  <a:srgbClr val="FFFFFF"/>
                </a:solidFill>
                <a:latin typeface="Anton"/>
              </a:rPr>
              <a:t>Reactions from Families</a:t>
            </a:r>
          </a:p>
        </p:txBody>
      </p:sp>
      <p:sp>
        <p:nvSpPr>
          <p:cNvPr id="9" name="TextBox 9"/>
          <p:cNvSpPr txBox="1"/>
          <p:nvPr/>
        </p:nvSpPr>
        <p:spPr>
          <a:xfrm>
            <a:off x="1028700" y="2628803"/>
            <a:ext cx="14636966" cy="3728970"/>
          </a:xfrm>
          <a:prstGeom prst="rect">
            <a:avLst/>
          </a:prstGeom>
        </p:spPr>
        <p:txBody>
          <a:bodyPr lIns="0" tIns="0" rIns="0" bIns="0" rtlCol="0" anchor="t">
            <a:spAutoFit/>
          </a:bodyPr>
          <a:lstStyle/>
          <a:p>
            <a:pPr>
              <a:lnSpc>
                <a:spcPts val="4899"/>
              </a:lnSpc>
              <a:spcBef>
                <a:spcPct val="0"/>
              </a:spcBef>
            </a:pPr>
            <a:r>
              <a:rPr lang="en-US" sz="3499" dirty="0">
                <a:solidFill>
                  <a:srgbClr val="FFFFFF"/>
                </a:solidFill>
                <a:latin typeface="Open Sans Bold Italics"/>
              </a:rPr>
              <a:t>"My heart </a:t>
            </a:r>
            <a:r>
              <a:rPr lang="en-US" sz="3499">
                <a:solidFill>
                  <a:srgbClr val="FFFFFF"/>
                </a:solidFill>
                <a:latin typeface="Open Sans Bold Italics"/>
              </a:rPr>
              <a:t>is broken.“</a:t>
            </a:r>
            <a:endParaRPr lang="en-US" sz="3499" dirty="0">
              <a:solidFill>
                <a:srgbClr val="FFFFFF"/>
              </a:solidFill>
              <a:latin typeface="Open Sans Bold Italics"/>
            </a:endParaRPr>
          </a:p>
          <a:p>
            <a:pPr>
              <a:lnSpc>
                <a:spcPts val="4899"/>
              </a:lnSpc>
              <a:spcBef>
                <a:spcPct val="0"/>
              </a:spcBef>
            </a:pPr>
            <a:endParaRPr lang="en-US" sz="3499" dirty="0">
              <a:solidFill>
                <a:srgbClr val="FFFFFF"/>
              </a:solidFill>
              <a:latin typeface="Open Sans Bold Italics"/>
            </a:endParaRPr>
          </a:p>
          <a:p>
            <a:pPr>
              <a:lnSpc>
                <a:spcPts val="4899"/>
              </a:lnSpc>
              <a:spcBef>
                <a:spcPct val="0"/>
              </a:spcBef>
            </a:pPr>
            <a:r>
              <a:rPr lang="en-US" sz="3499" dirty="0">
                <a:solidFill>
                  <a:srgbClr val="FFFFFF"/>
                </a:solidFill>
                <a:latin typeface="Open Sans Bold Italics"/>
              </a:rPr>
              <a:t>“I can only feel rage and despair. He has taken everything from me.“</a:t>
            </a:r>
          </a:p>
          <a:p>
            <a:pPr>
              <a:lnSpc>
                <a:spcPts val="4899"/>
              </a:lnSpc>
              <a:spcBef>
                <a:spcPct val="0"/>
              </a:spcBef>
            </a:pPr>
            <a:endParaRPr lang="en-US" sz="3499" dirty="0">
              <a:solidFill>
                <a:srgbClr val="FFFFFF"/>
              </a:solidFill>
              <a:latin typeface="Open Sans Bold Italics"/>
            </a:endParaRPr>
          </a:p>
          <a:p>
            <a:pPr>
              <a:lnSpc>
                <a:spcPts val="4899"/>
              </a:lnSpc>
              <a:spcBef>
                <a:spcPct val="0"/>
              </a:spcBef>
            </a:pPr>
            <a:r>
              <a:rPr lang="en-US" sz="3499" dirty="0">
                <a:solidFill>
                  <a:srgbClr val="FFFFFF"/>
                </a:solidFill>
                <a:latin typeface="Open Sans Bold Italics"/>
              </a:rPr>
              <a:t>"Kevin </a:t>
            </a:r>
            <a:r>
              <a:rPr lang="en-US" sz="3499" dirty="0" err="1">
                <a:solidFill>
                  <a:srgbClr val="FFFFFF"/>
                </a:solidFill>
                <a:latin typeface="Open Sans Bold Italics"/>
              </a:rPr>
              <a:t>Coffay</a:t>
            </a:r>
            <a:r>
              <a:rPr lang="en-US" sz="3499" dirty="0">
                <a:solidFill>
                  <a:srgbClr val="FFFFFF"/>
                </a:solidFill>
                <a:latin typeface="Open Sans Bold Italics"/>
              </a:rPr>
              <a:t> is an irresponsible coward who left my sister to die in the wreckage at the side of the road."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grpSp>
        <p:nvGrpSpPr>
          <p:cNvPr id="2" name="Group 2"/>
          <p:cNvGrpSpPr/>
          <p:nvPr/>
        </p:nvGrpSpPr>
        <p:grpSpPr>
          <a:xfrm rot="1037749">
            <a:off x="-320400" y="-1490479"/>
            <a:ext cx="2107962" cy="11992214"/>
            <a:chOff x="0" y="0"/>
            <a:chExt cx="555183" cy="3158443"/>
          </a:xfrm>
        </p:grpSpPr>
        <p:sp>
          <p:nvSpPr>
            <p:cNvPr id="3" name="Freeform 3"/>
            <p:cNvSpPr/>
            <p:nvPr/>
          </p:nvSpPr>
          <p:spPr>
            <a:xfrm>
              <a:off x="0" y="0"/>
              <a:ext cx="555183" cy="3158443"/>
            </a:xfrm>
            <a:custGeom>
              <a:avLst/>
              <a:gdLst/>
              <a:ahLst/>
              <a:cxnLst/>
              <a:rect l="l" t="t" r="r" b="b"/>
              <a:pathLst>
                <a:path w="555183" h="3158443">
                  <a:moveTo>
                    <a:pt x="0" y="0"/>
                  </a:moveTo>
                  <a:lnTo>
                    <a:pt x="555183" y="0"/>
                  </a:lnTo>
                  <a:lnTo>
                    <a:pt x="555183" y="3158443"/>
                  </a:lnTo>
                  <a:lnTo>
                    <a:pt x="0" y="3158443"/>
                  </a:lnTo>
                  <a:close/>
                </a:path>
              </a:pathLst>
            </a:custGeom>
            <a:solidFill>
              <a:srgbClr val="FFFFFF"/>
            </a:solidFill>
          </p:spPr>
          <p:txBody>
            <a:bodyPr/>
            <a:lstStyle/>
            <a:p>
              <a:endParaRPr lang="en-US"/>
            </a:p>
          </p:txBody>
        </p:sp>
        <p:sp>
          <p:nvSpPr>
            <p:cNvPr id="4" name="TextBox 4"/>
            <p:cNvSpPr txBox="1"/>
            <p:nvPr/>
          </p:nvSpPr>
          <p:spPr>
            <a:xfrm>
              <a:off x="0" y="-38100"/>
              <a:ext cx="555183" cy="319654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43188">
            <a:off x="16511479" y="-1318643"/>
            <a:ext cx="2107962" cy="11992214"/>
            <a:chOff x="0" y="0"/>
            <a:chExt cx="555183" cy="3158443"/>
          </a:xfrm>
        </p:grpSpPr>
        <p:sp>
          <p:nvSpPr>
            <p:cNvPr id="6" name="Freeform 6"/>
            <p:cNvSpPr/>
            <p:nvPr/>
          </p:nvSpPr>
          <p:spPr>
            <a:xfrm>
              <a:off x="0" y="0"/>
              <a:ext cx="555183" cy="3158443"/>
            </a:xfrm>
            <a:custGeom>
              <a:avLst/>
              <a:gdLst/>
              <a:ahLst/>
              <a:cxnLst/>
              <a:rect l="l" t="t" r="r" b="b"/>
              <a:pathLst>
                <a:path w="555183" h="3158443">
                  <a:moveTo>
                    <a:pt x="0" y="0"/>
                  </a:moveTo>
                  <a:lnTo>
                    <a:pt x="555183" y="0"/>
                  </a:lnTo>
                  <a:lnTo>
                    <a:pt x="555183" y="3158443"/>
                  </a:lnTo>
                  <a:lnTo>
                    <a:pt x="0" y="3158443"/>
                  </a:lnTo>
                  <a:close/>
                </a:path>
              </a:pathLst>
            </a:custGeom>
            <a:solidFill>
              <a:srgbClr val="FFFFFF"/>
            </a:solidFill>
          </p:spPr>
          <p:txBody>
            <a:bodyPr/>
            <a:lstStyle/>
            <a:p>
              <a:endParaRPr lang="en-US"/>
            </a:p>
          </p:txBody>
        </p:sp>
        <p:sp>
          <p:nvSpPr>
            <p:cNvPr id="7" name="TextBox 7"/>
            <p:cNvSpPr txBox="1"/>
            <p:nvPr/>
          </p:nvSpPr>
          <p:spPr>
            <a:xfrm>
              <a:off x="0" y="-38100"/>
              <a:ext cx="555183" cy="319654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8692293">
            <a:off x="424324" y="-4814095"/>
            <a:ext cx="2107962" cy="13805645"/>
            <a:chOff x="0" y="0"/>
            <a:chExt cx="555183" cy="3636055"/>
          </a:xfrm>
        </p:grpSpPr>
        <p:sp>
          <p:nvSpPr>
            <p:cNvPr id="9" name="Freeform 9"/>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10" name="TextBox 10"/>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8700570">
            <a:off x="15767862" y="-4814095"/>
            <a:ext cx="2107962" cy="13805645"/>
            <a:chOff x="0" y="0"/>
            <a:chExt cx="555183" cy="3636055"/>
          </a:xfrm>
        </p:grpSpPr>
        <p:sp>
          <p:nvSpPr>
            <p:cNvPr id="12" name="Freeform 12"/>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13" name="TextBox 13"/>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1802058">
            <a:off x="18326187" y="-3556281"/>
            <a:ext cx="2107962" cy="13805645"/>
            <a:chOff x="0" y="0"/>
            <a:chExt cx="555183" cy="3636055"/>
          </a:xfrm>
        </p:grpSpPr>
        <p:sp>
          <p:nvSpPr>
            <p:cNvPr id="15" name="Freeform 15"/>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FFFFFF"/>
            </a:solidFill>
          </p:spPr>
          <p:txBody>
            <a:bodyPr/>
            <a:lstStyle/>
            <a:p>
              <a:endParaRPr lang="en-US"/>
            </a:p>
          </p:txBody>
        </p:sp>
        <p:sp>
          <p:nvSpPr>
            <p:cNvPr id="16" name="TextBox 16"/>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rot="1810906">
            <a:off x="-2132142" y="-3556281"/>
            <a:ext cx="2107962" cy="13805645"/>
            <a:chOff x="0" y="0"/>
            <a:chExt cx="555183" cy="3636055"/>
          </a:xfrm>
        </p:grpSpPr>
        <p:sp>
          <p:nvSpPr>
            <p:cNvPr id="18" name="Freeform 18"/>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FFFFFF"/>
            </a:solidFill>
          </p:spPr>
          <p:txBody>
            <a:bodyPr/>
            <a:lstStyle/>
            <a:p>
              <a:endParaRPr lang="en-US"/>
            </a:p>
          </p:txBody>
        </p:sp>
        <p:sp>
          <p:nvSpPr>
            <p:cNvPr id="19" name="TextBox 19"/>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3891570" y="3776965"/>
            <a:ext cx="10504861" cy="1457325"/>
          </a:xfrm>
          <a:prstGeom prst="rect">
            <a:avLst/>
          </a:prstGeom>
        </p:spPr>
        <p:txBody>
          <a:bodyPr lIns="0" tIns="0" rIns="0" bIns="0" rtlCol="0" anchor="t">
            <a:spAutoFit/>
          </a:bodyPr>
          <a:lstStyle/>
          <a:p>
            <a:pPr algn="ctr">
              <a:lnSpc>
                <a:spcPts val="11519"/>
              </a:lnSpc>
            </a:pPr>
            <a:r>
              <a:rPr lang="en-US" sz="9600">
                <a:solidFill>
                  <a:srgbClr val="FFFFFF"/>
                </a:solidFill>
                <a:latin typeface="Anton"/>
              </a:rPr>
              <a:t>QUESTIONS?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5913" y="3117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333" b="-10333"/>
            </a:stretch>
          </a:blipFill>
        </p:spPr>
        <p:txBody>
          <a:bodyPr/>
          <a:lstStyle/>
          <a:p>
            <a:r>
              <a:rPr lang="en-US" sz="1800" dirty="0">
                <a:solidFill>
                  <a:schemeClr val="bg1"/>
                </a:solidFill>
                <a:latin typeface="Aharoni" panose="020F0502020204030204" pitchFamily="34" charset="0"/>
                <a:cs typeface="Aharoni" panose="020F0502020204030204" pitchFamily="34" charset="0"/>
              </a:rPr>
              <a:t>Paul Chung, Esq. </a:t>
            </a:r>
          </a:p>
        </p:txBody>
      </p:sp>
      <p:grpSp>
        <p:nvGrpSpPr>
          <p:cNvPr id="3" name="Group 3"/>
          <p:cNvGrpSpPr/>
          <p:nvPr/>
        </p:nvGrpSpPr>
        <p:grpSpPr>
          <a:xfrm rot="1037749">
            <a:off x="-320400" y="-1490479"/>
            <a:ext cx="2107962" cy="11992214"/>
            <a:chOff x="0" y="0"/>
            <a:chExt cx="555183" cy="3158443"/>
          </a:xfrm>
        </p:grpSpPr>
        <p:sp>
          <p:nvSpPr>
            <p:cNvPr id="4" name="Freeform 4"/>
            <p:cNvSpPr/>
            <p:nvPr/>
          </p:nvSpPr>
          <p:spPr>
            <a:xfrm>
              <a:off x="0" y="0"/>
              <a:ext cx="555183" cy="3158443"/>
            </a:xfrm>
            <a:custGeom>
              <a:avLst/>
              <a:gdLst/>
              <a:ahLst/>
              <a:cxnLst/>
              <a:rect l="l" t="t" r="r" b="b"/>
              <a:pathLst>
                <a:path w="555183" h="3158443">
                  <a:moveTo>
                    <a:pt x="0" y="0"/>
                  </a:moveTo>
                  <a:lnTo>
                    <a:pt x="555183" y="0"/>
                  </a:lnTo>
                  <a:lnTo>
                    <a:pt x="555183" y="3158443"/>
                  </a:lnTo>
                  <a:lnTo>
                    <a:pt x="0" y="3158443"/>
                  </a:lnTo>
                  <a:close/>
                </a:path>
              </a:pathLst>
            </a:custGeom>
            <a:solidFill>
              <a:srgbClr val="FFFFFF"/>
            </a:solidFill>
          </p:spPr>
          <p:txBody>
            <a:bodyPr/>
            <a:lstStyle/>
            <a:p>
              <a:endParaRPr lang="en-US"/>
            </a:p>
          </p:txBody>
        </p:sp>
        <p:sp>
          <p:nvSpPr>
            <p:cNvPr id="5" name="TextBox 5"/>
            <p:cNvSpPr txBox="1"/>
            <p:nvPr/>
          </p:nvSpPr>
          <p:spPr>
            <a:xfrm>
              <a:off x="0" y="-38100"/>
              <a:ext cx="555183" cy="319654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1043188">
            <a:off x="16511479" y="-1318643"/>
            <a:ext cx="2107962" cy="11992214"/>
            <a:chOff x="0" y="0"/>
            <a:chExt cx="555183" cy="3158443"/>
          </a:xfrm>
        </p:grpSpPr>
        <p:sp>
          <p:nvSpPr>
            <p:cNvPr id="7" name="Freeform 7"/>
            <p:cNvSpPr/>
            <p:nvPr/>
          </p:nvSpPr>
          <p:spPr>
            <a:xfrm>
              <a:off x="0" y="0"/>
              <a:ext cx="555183" cy="3158443"/>
            </a:xfrm>
            <a:custGeom>
              <a:avLst/>
              <a:gdLst/>
              <a:ahLst/>
              <a:cxnLst/>
              <a:rect l="l" t="t" r="r" b="b"/>
              <a:pathLst>
                <a:path w="555183" h="3158443">
                  <a:moveTo>
                    <a:pt x="0" y="0"/>
                  </a:moveTo>
                  <a:lnTo>
                    <a:pt x="555183" y="0"/>
                  </a:lnTo>
                  <a:lnTo>
                    <a:pt x="555183" y="3158443"/>
                  </a:lnTo>
                  <a:lnTo>
                    <a:pt x="0" y="3158443"/>
                  </a:lnTo>
                  <a:close/>
                </a:path>
              </a:pathLst>
            </a:custGeom>
            <a:solidFill>
              <a:srgbClr val="FFFFFF"/>
            </a:solidFill>
          </p:spPr>
          <p:txBody>
            <a:bodyPr/>
            <a:lstStyle/>
            <a:p>
              <a:endParaRPr lang="en-US"/>
            </a:p>
          </p:txBody>
        </p:sp>
        <p:sp>
          <p:nvSpPr>
            <p:cNvPr id="8" name="TextBox 8"/>
            <p:cNvSpPr txBox="1"/>
            <p:nvPr/>
          </p:nvSpPr>
          <p:spPr>
            <a:xfrm>
              <a:off x="0" y="-38100"/>
              <a:ext cx="555183" cy="3196543"/>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8692293">
            <a:off x="424324" y="-4814095"/>
            <a:ext cx="2107962" cy="13805645"/>
            <a:chOff x="0" y="0"/>
            <a:chExt cx="555183" cy="3636055"/>
          </a:xfrm>
        </p:grpSpPr>
        <p:sp>
          <p:nvSpPr>
            <p:cNvPr id="10" name="Freeform 10"/>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11" name="TextBox 11"/>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8700570">
            <a:off x="15767862" y="-4814095"/>
            <a:ext cx="2107962" cy="13805645"/>
            <a:chOff x="0" y="0"/>
            <a:chExt cx="555183" cy="3636055"/>
          </a:xfrm>
        </p:grpSpPr>
        <p:sp>
          <p:nvSpPr>
            <p:cNvPr id="13" name="Freeform 13"/>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14" name="TextBox 14"/>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rot="-1802058">
            <a:off x="18326187" y="-3556281"/>
            <a:ext cx="2107962" cy="13805645"/>
            <a:chOff x="0" y="0"/>
            <a:chExt cx="555183" cy="3636055"/>
          </a:xfrm>
        </p:grpSpPr>
        <p:sp>
          <p:nvSpPr>
            <p:cNvPr id="16" name="Freeform 1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FFFFFF"/>
            </a:solidFill>
          </p:spPr>
          <p:txBody>
            <a:bodyPr/>
            <a:lstStyle/>
            <a:p>
              <a:endParaRPr lang="en-US"/>
            </a:p>
          </p:txBody>
        </p:sp>
        <p:sp>
          <p:nvSpPr>
            <p:cNvPr id="17" name="TextBox 1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rot="1810906">
            <a:off x="-2132142" y="-3556281"/>
            <a:ext cx="2107962" cy="13805645"/>
            <a:chOff x="0" y="0"/>
            <a:chExt cx="555183" cy="3636055"/>
          </a:xfrm>
        </p:grpSpPr>
        <p:sp>
          <p:nvSpPr>
            <p:cNvPr id="19" name="Freeform 19"/>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FFFFFF"/>
            </a:solidFill>
          </p:spPr>
          <p:txBody>
            <a:bodyPr/>
            <a:lstStyle/>
            <a:p>
              <a:endParaRPr lang="en-US"/>
            </a:p>
          </p:txBody>
        </p:sp>
        <p:sp>
          <p:nvSpPr>
            <p:cNvPr id="20" name="TextBox 20"/>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3784515" y="1567563"/>
            <a:ext cx="10504861" cy="2190750"/>
          </a:xfrm>
          <a:prstGeom prst="rect">
            <a:avLst/>
          </a:prstGeom>
        </p:spPr>
        <p:txBody>
          <a:bodyPr lIns="0" tIns="0" rIns="0" bIns="0" rtlCol="0" anchor="t">
            <a:spAutoFit/>
          </a:bodyPr>
          <a:lstStyle/>
          <a:p>
            <a:pPr algn="ctr">
              <a:lnSpc>
                <a:spcPts val="17280"/>
              </a:lnSpc>
            </a:pPr>
            <a:r>
              <a:rPr lang="en-US" sz="14400" dirty="0">
                <a:solidFill>
                  <a:srgbClr val="FFFFFF"/>
                </a:solidFill>
                <a:latin typeface="Anton"/>
              </a:rPr>
              <a:t>THANK YOU</a:t>
            </a:r>
          </a:p>
        </p:txBody>
      </p:sp>
      <p:sp>
        <p:nvSpPr>
          <p:cNvPr id="26" name="Rectangle 25">
            <a:extLst>
              <a:ext uri="{FF2B5EF4-FFF2-40B4-BE49-F238E27FC236}">
                <a16:creationId xmlns:a16="http://schemas.microsoft.com/office/drawing/2014/main" id="{14484B59-6BC1-88A7-1E71-AA78934E0DB9}"/>
              </a:ext>
            </a:extLst>
          </p:cNvPr>
          <p:cNvSpPr/>
          <p:nvPr/>
        </p:nvSpPr>
        <p:spPr>
          <a:xfrm>
            <a:off x="4191000" y="4914900"/>
            <a:ext cx="9525000" cy="2895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8">
            <a:extLst>
              <a:ext uri="{FF2B5EF4-FFF2-40B4-BE49-F238E27FC236}">
                <a16:creationId xmlns:a16="http://schemas.microsoft.com/office/drawing/2014/main" id="{2BE41130-5114-BCBC-3ADF-173FF4539B10}"/>
              </a:ext>
            </a:extLst>
          </p:cNvPr>
          <p:cNvSpPr/>
          <p:nvPr/>
        </p:nvSpPr>
        <p:spPr>
          <a:xfrm>
            <a:off x="10629929" y="5117946"/>
            <a:ext cx="2523796" cy="2437512"/>
          </a:xfrm>
          <a:custGeom>
            <a:avLst/>
            <a:gdLst/>
            <a:ahLst/>
            <a:cxnLst/>
            <a:rect l="l" t="t" r="r" b="b"/>
            <a:pathLst>
              <a:path w="2523796" h="2437512">
                <a:moveTo>
                  <a:pt x="0" y="0"/>
                </a:moveTo>
                <a:lnTo>
                  <a:pt x="2523796" y="0"/>
                </a:lnTo>
                <a:lnTo>
                  <a:pt x="2523796" y="2437512"/>
                </a:lnTo>
                <a:lnTo>
                  <a:pt x="0" y="2437512"/>
                </a:lnTo>
                <a:lnTo>
                  <a:pt x="0" y="0"/>
                </a:lnTo>
                <a:close/>
              </a:path>
            </a:pathLst>
          </a:custGeom>
          <a:blipFill>
            <a:blip r:embed="rId3"/>
            <a:stretch>
              <a:fillRect/>
            </a:stretch>
          </a:blipFill>
        </p:spPr>
        <p:txBody>
          <a:bodyPr/>
          <a:lstStyle/>
          <a:p>
            <a:endParaRPr lang="en-US"/>
          </a:p>
        </p:txBody>
      </p:sp>
      <p:sp>
        <p:nvSpPr>
          <p:cNvPr id="38" name="Freeform 19">
            <a:extLst>
              <a:ext uri="{FF2B5EF4-FFF2-40B4-BE49-F238E27FC236}">
                <a16:creationId xmlns:a16="http://schemas.microsoft.com/office/drawing/2014/main" id="{BB555B50-9506-55C6-87C6-C93FB902AA43}"/>
              </a:ext>
            </a:extLst>
          </p:cNvPr>
          <p:cNvSpPr/>
          <p:nvPr/>
        </p:nvSpPr>
        <p:spPr>
          <a:xfrm>
            <a:off x="4526833" y="5429137"/>
            <a:ext cx="5573448" cy="1872051"/>
          </a:xfrm>
          <a:custGeom>
            <a:avLst/>
            <a:gdLst/>
            <a:ahLst/>
            <a:cxnLst/>
            <a:rect l="l" t="t" r="r" b="b"/>
            <a:pathLst>
              <a:path w="6348924" h="1984548">
                <a:moveTo>
                  <a:pt x="0" y="0"/>
                </a:moveTo>
                <a:lnTo>
                  <a:pt x="6348924" y="0"/>
                </a:lnTo>
                <a:lnTo>
                  <a:pt x="6348924" y="1984548"/>
                </a:lnTo>
                <a:lnTo>
                  <a:pt x="0" y="1984548"/>
                </a:lnTo>
                <a:lnTo>
                  <a:pt x="0" y="0"/>
                </a:lnTo>
                <a:close/>
              </a:path>
            </a:pathLst>
          </a:custGeom>
          <a:blipFill>
            <a:blip r:embed="rId4"/>
            <a:stretch>
              <a:fillRect/>
            </a:stretch>
          </a:blipFill>
        </p:spPr>
        <p:txBody>
          <a:bodyPr/>
          <a:lstStyle/>
          <a:p>
            <a:endParaRPr lang="en-US"/>
          </a:p>
        </p:txBody>
      </p:sp>
      <p:sp>
        <p:nvSpPr>
          <p:cNvPr id="39" name="TextBox 38">
            <a:extLst>
              <a:ext uri="{FF2B5EF4-FFF2-40B4-BE49-F238E27FC236}">
                <a16:creationId xmlns:a16="http://schemas.microsoft.com/office/drawing/2014/main" id="{4240EBAA-2148-B2B8-7EEC-91EC9D8D735D}"/>
              </a:ext>
            </a:extLst>
          </p:cNvPr>
          <p:cNvSpPr txBox="1"/>
          <p:nvPr/>
        </p:nvSpPr>
        <p:spPr>
          <a:xfrm>
            <a:off x="2434355" y="7945766"/>
            <a:ext cx="6629400" cy="2062103"/>
          </a:xfrm>
          <a:prstGeom prst="rect">
            <a:avLst/>
          </a:prstGeom>
          <a:noFill/>
        </p:spPr>
        <p:txBody>
          <a:bodyPr wrap="square" rtlCol="0">
            <a:spAutoFit/>
          </a:bodyPr>
          <a:lstStyle/>
          <a:p>
            <a:r>
              <a:rPr lang="en-US" sz="3200" dirty="0">
                <a:solidFill>
                  <a:schemeClr val="bg1"/>
                </a:solidFill>
                <a:latin typeface="Aharoni" panose="020F0502020204030204" pitchFamily="34" charset="0"/>
                <a:cs typeface="Aharoni" panose="020F0502020204030204" pitchFamily="34" charset="0"/>
              </a:rPr>
              <a:t>Paul Chung, Esq.</a:t>
            </a:r>
          </a:p>
          <a:p>
            <a:r>
              <a:rPr lang="en-US" sz="3200" dirty="0">
                <a:solidFill>
                  <a:schemeClr val="bg1"/>
                </a:solidFill>
                <a:latin typeface="Aharoni" panose="020F0502020204030204" pitchFamily="34" charset="0"/>
                <a:cs typeface="Aharoni" panose="020F0502020204030204" pitchFamily="34" charset="0"/>
              </a:rPr>
              <a:t>Shulman Rogers </a:t>
            </a:r>
          </a:p>
          <a:p>
            <a:r>
              <a:rPr lang="en-US" sz="3200" dirty="0">
                <a:solidFill>
                  <a:schemeClr val="bg1"/>
                </a:solidFill>
                <a:latin typeface="Aharoni" panose="020F0502020204030204" pitchFamily="34" charset="0"/>
                <a:cs typeface="Aharoni" panose="020F0502020204030204" pitchFamily="34" charset="0"/>
              </a:rPr>
              <a:t>301-230-5230</a:t>
            </a:r>
          </a:p>
          <a:p>
            <a:r>
              <a:rPr lang="en-US" sz="3200" dirty="0" err="1">
                <a:solidFill>
                  <a:schemeClr val="bg1"/>
                </a:solidFill>
                <a:latin typeface="Aharoni" panose="020F0502020204030204" pitchFamily="34" charset="0"/>
                <a:cs typeface="Aharoni" panose="020F0502020204030204" pitchFamily="34" charset="0"/>
              </a:rPr>
              <a:t>pchung@shulmanrogers.com</a:t>
            </a:r>
            <a:endParaRPr lang="en-US" sz="3200" dirty="0">
              <a:solidFill>
                <a:schemeClr val="bg1"/>
              </a:solidFill>
              <a:latin typeface="Aharoni" panose="020F0502020204030204" pitchFamily="34" charset="0"/>
              <a:cs typeface="Aharoni" panose="020F0502020204030204" pitchFamily="34" charset="0"/>
            </a:endParaRPr>
          </a:p>
        </p:txBody>
      </p:sp>
      <p:sp>
        <p:nvSpPr>
          <p:cNvPr id="40" name="TextBox 39">
            <a:extLst>
              <a:ext uri="{FF2B5EF4-FFF2-40B4-BE49-F238E27FC236}">
                <a16:creationId xmlns:a16="http://schemas.microsoft.com/office/drawing/2014/main" id="{221C06B4-BE72-FD88-C6F8-1762AA09ED54}"/>
              </a:ext>
            </a:extLst>
          </p:cNvPr>
          <p:cNvSpPr txBox="1"/>
          <p:nvPr/>
        </p:nvSpPr>
        <p:spPr>
          <a:xfrm>
            <a:off x="10119665" y="7884970"/>
            <a:ext cx="7315200" cy="1569660"/>
          </a:xfrm>
          <a:prstGeom prst="rect">
            <a:avLst/>
          </a:prstGeom>
          <a:noFill/>
        </p:spPr>
        <p:txBody>
          <a:bodyPr wrap="square" rtlCol="0">
            <a:spAutoFit/>
          </a:bodyPr>
          <a:lstStyle/>
          <a:p>
            <a:r>
              <a:rPr lang="en-US" sz="3200" dirty="0">
                <a:solidFill>
                  <a:schemeClr val="bg1"/>
                </a:solidFill>
                <a:latin typeface="Aharoni" panose="02010803020104030203" pitchFamily="2" charset="-79"/>
                <a:cs typeface="Aharoni" panose="02010803020104030203" pitchFamily="2" charset="-79"/>
              </a:rPr>
              <a:t>Corporal Vincent Chan</a:t>
            </a:r>
          </a:p>
          <a:p>
            <a:r>
              <a:rPr lang="en-US" sz="3200" dirty="0">
                <a:solidFill>
                  <a:schemeClr val="bg1"/>
                </a:solidFill>
                <a:latin typeface="Aharoni" panose="02010803020104030203" pitchFamily="2" charset="-79"/>
                <a:cs typeface="Aharoni" panose="02010803020104030203" pitchFamily="2" charset="-79"/>
              </a:rPr>
              <a:t>MCPD</a:t>
            </a:r>
          </a:p>
          <a:p>
            <a:r>
              <a:rPr lang="en-US" sz="3200" dirty="0">
                <a:solidFill>
                  <a:schemeClr val="bg1"/>
                </a:solidFill>
                <a:latin typeface="Aharoni" panose="02010803020104030203" pitchFamily="2" charset="-79"/>
                <a:cs typeface="Aharoni" panose="02010803020104030203" pitchFamily="2" charset="-79"/>
              </a:rPr>
              <a:t>301-279-8000 </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(non-emergency line)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grpSp>
        <p:nvGrpSpPr>
          <p:cNvPr id="2" name="Group 2"/>
          <p:cNvGrpSpPr/>
          <p:nvPr/>
        </p:nvGrpSpPr>
        <p:grpSpPr>
          <a:xfrm rot="1796761">
            <a:off x="18064441" y="917193"/>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2A272D"/>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66582">
            <a:off x="16581402" y="-1735386"/>
            <a:ext cx="2107962" cy="11563966"/>
            <a:chOff x="0" y="0"/>
            <a:chExt cx="555183" cy="3045654"/>
          </a:xfrm>
        </p:grpSpPr>
        <p:sp>
          <p:nvSpPr>
            <p:cNvPr id="6" name="Freeform 6"/>
            <p:cNvSpPr/>
            <p:nvPr/>
          </p:nvSpPr>
          <p:spPr>
            <a:xfrm>
              <a:off x="0" y="0"/>
              <a:ext cx="555183" cy="3045653"/>
            </a:xfrm>
            <a:custGeom>
              <a:avLst/>
              <a:gdLst/>
              <a:ahLst/>
              <a:cxnLst/>
              <a:rect l="l" t="t" r="r" b="b"/>
              <a:pathLst>
                <a:path w="555183" h="3045653">
                  <a:moveTo>
                    <a:pt x="0" y="0"/>
                  </a:moveTo>
                  <a:lnTo>
                    <a:pt x="555183" y="0"/>
                  </a:lnTo>
                  <a:lnTo>
                    <a:pt x="555183" y="3045653"/>
                  </a:lnTo>
                  <a:lnTo>
                    <a:pt x="0" y="3045653"/>
                  </a:lnTo>
                  <a:close/>
                </a:path>
              </a:pathLst>
            </a:custGeom>
            <a:solidFill>
              <a:srgbClr val="2A272D"/>
            </a:solidFill>
          </p:spPr>
          <p:txBody>
            <a:bodyPr/>
            <a:lstStyle/>
            <a:p>
              <a:endParaRPr lang="en-US"/>
            </a:p>
          </p:txBody>
        </p:sp>
        <p:sp>
          <p:nvSpPr>
            <p:cNvPr id="7" name="TextBox 7"/>
            <p:cNvSpPr txBox="1"/>
            <p:nvPr/>
          </p:nvSpPr>
          <p:spPr>
            <a:xfrm>
              <a:off x="0" y="-38100"/>
              <a:ext cx="555183" cy="3083754"/>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1086433">
            <a:off x="-434913" y="-1778644"/>
            <a:ext cx="2107962" cy="11563966"/>
            <a:chOff x="0" y="0"/>
            <a:chExt cx="555183" cy="3045654"/>
          </a:xfrm>
        </p:grpSpPr>
        <p:sp>
          <p:nvSpPr>
            <p:cNvPr id="9" name="Freeform 9"/>
            <p:cNvSpPr/>
            <p:nvPr/>
          </p:nvSpPr>
          <p:spPr>
            <a:xfrm>
              <a:off x="0" y="0"/>
              <a:ext cx="555183" cy="3045653"/>
            </a:xfrm>
            <a:custGeom>
              <a:avLst/>
              <a:gdLst/>
              <a:ahLst/>
              <a:cxnLst/>
              <a:rect l="l" t="t" r="r" b="b"/>
              <a:pathLst>
                <a:path w="555183" h="3045653">
                  <a:moveTo>
                    <a:pt x="0" y="0"/>
                  </a:moveTo>
                  <a:lnTo>
                    <a:pt x="555183" y="0"/>
                  </a:lnTo>
                  <a:lnTo>
                    <a:pt x="555183" y="3045653"/>
                  </a:lnTo>
                  <a:lnTo>
                    <a:pt x="0" y="3045653"/>
                  </a:lnTo>
                  <a:close/>
                </a:path>
              </a:pathLst>
            </a:custGeom>
            <a:solidFill>
              <a:srgbClr val="2A272D"/>
            </a:solidFill>
          </p:spPr>
          <p:txBody>
            <a:bodyPr/>
            <a:lstStyle/>
            <a:p>
              <a:endParaRPr lang="en-US"/>
            </a:p>
          </p:txBody>
        </p:sp>
        <p:sp>
          <p:nvSpPr>
            <p:cNvPr id="10" name="TextBox 10"/>
            <p:cNvSpPr txBox="1"/>
            <p:nvPr/>
          </p:nvSpPr>
          <p:spPr>
            <a:xfrm>
              <a:off x="0" y="-38100"/>
              <a:ext cx="555183" cy="308375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1798733">
            <a:off x="-1881486" y="917193"/>
            <a:ext cx="2107962" cy="12959964"/>
            <a:chOff x="0" y="0"/>
            <a:chExt cx="555183" cy="3413324"/>
          </a:xfrm>
        </p:grpSpPr>
        <p:sp>
          <p:nvSpPr>
            <p:cNvPr id="12" name="Freeform 12"/>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2A272D"/>
            </a:solidFill>
          </p:spPr>
          <p:txBody>
            <a:bodyPr/>
            <a:lstStyle/>
            <a:p>
              <a:endParaRPr lang="en-US"/>
            </a:p>
          </p:txBody>
        </p:sp>
        <p:sp>
          <p:nvSpPr>
            <p:cNvPr id="13" name="TextBox 13"/>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1802058">
            <a:off x="17634594" y="-4101917"/>
            <a:ext cx="2107962" cy="13805645"/>
            <a:chOff x="0" y="0"/>
            <a:chExt cx="555183" cy="3636055"/>
          </a:xfrm>
        </p:grpSpPr>
        <p:sp>
          <p:nvSpPr>
            <p:cNvPr id="15" name="Freeform 15"/>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FFFFFF"/>
            </a:solidFill>
          </p:spPr>
          <p:txBody>
            <a:bodyPr/>
            <a:lstStyle/>
            <a:p>
              <a:endParaRPr lang="en-US"/>
            </a:p>
          </p:txBody>
        </p:sp>
        <p:sp>
          <p:nvSpPr>
            <p:cNvPr id="16" name="TextBox 16"/>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rot="1792394">
            <a:off x="-1469891" y="-4101917"/>
            <a:ext cx="2107962" cy="13805645"/>
            <a:chOff x="0" y="0"/>
            <a:chExt cx="555183" cy="3636055"/>
          </a:xfrm>
        </p:grpSpPr>
        <p:sp>
          <p:nvSpPr>
            <p:cNvPr id="18" name="Freeform 18"/>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FFFFFF"/>
            </a:solidFill>
          </p:spPr>
          <p:txBody>
            <a:bodyPr/>
            <a:lstStyle/>
            <a:p>
              <a:endParaRPr lang="en-US"/>
            </a:p>
          </p:txBody>
        </p:sp>
        <p:sp>
          <p:nvSpPr>
            <p:cNvPr id="19" name="TextBox 19"/>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1806620" y="1028700"/>
            <a:ext cx="14674761" cy="2133600"/>
          </a:xfrm>
          <a:prstGeom prst="rect">
            <a:avLst/>
          </a:prstGeom>
        </p:spPr>
        <p:txBody>
          <a:bodyPr lIns="0" tIns="0" rIns="0" bIns="0" rtlCol="0" anchor="t">
            <a:spAutoFit/>
          </a:bodyPr>
          <a:lstStyle/>
          <a:p>
            <a:pPr algn="ctr">
              <a:lnSpc>
                <a:spcPts val="8400"/>
              </a:lnSpc>
            </a:pPr>
            <a:r>
              <a:rPr lang="en-US" sz="7000">
                <a:solidFill>
                  <a:srgbClr val="FFFFFF"/>
                </a:solidFill>
                <a:latin typeface="Anton"/>
              </a:rPr>
              <a:t>AVERAGE BREATH ALCOHOL CONTENT FOR MONTGOMERY COUNTY, MD</a:t>
            </a:r>
          </a:p>
        </p:txBody>
      </p:sp>
      <p:sp>
        <p:nvSpPr>
          <p:cNvPr id="21" name="TextBox 21"/>
          <p:cNvSpPr txBox="1"/>
          <p:nvPr/>
        </p:nvSpPr>
        <p:spPr>
          <a:xfrm>
            <a:off x="2485292" y="3979922"/>
            <a:ext cx="6959107" cy="3744615"/>
          </a:xfrm>
          <a:prstGeom prst="rect">
            <a:avLst/>
          </a:prstGeom>
        </p:spPr>
        <p:txBody>
          <a:bodyPr lIns="0" tIns="0" rIns="0" bIns="0" rtlCol="0" anchor="t">
            <a:spAutoFit/>
          </a:bodyPr>
          <a:lstStyle/>
          <a:p>
            <a:pPr algn="l">
              <a:lnSpc>
                <a:spcPts val="4200"/>
              </a:lnSpc>
            </a:pPr>
            <a:r>
              <a:rPr lang="en-US" sz="3000" dirty="0">
                <a:solidFill>
                  <a:srgbClr val="FFFFFF"/>
                </a:solidFill>
                <a:latin typeface="Open Sauce Heavy"/>
              </a:rPr>
              <a:t>FATAL COLLISION DATA</a:t>
            </a:r>
          </a:p>
          <a:p>
            <a:pPr marL="452437" lvl="1" indent="-226219" algn="l">
              <a:lnSpc>
                <a:spcPts val="3499"/>
              </a:lnSpc>
              <a:buFont typeface="Arial"/>
              <a:buChar char="•"/>
            </a:pPr>
            <a:r>
              <a:rPr lang="en-US" sz="2499" dirty="0">
                <a:solidFill>
                  <a:srgbClr val="FFFFFF"/>
                </a:solidFill>
                <a:latin typeface="Open Sauce"/>
              </a:rPr>
              <a:t>Over 21 years old- 0.17 BAC</a:t>
            </a:r>
          </a:p>
          <a:p>
            <a:pPr marL="452437" lvl="1" indent="-226219" algn="l">
              <a:lnSpc>
                <a:spcPts val="3499"/>
              </a:lnSpc>
              <a:buFont typeface="Arial"/>
              <a:buChar char="•"/>
            </a:pPr>
            <a:r>
              <a:rPr lang="en-US" sz="2499" dirty="0">
                <a:solidFill>
                  <a:srgbClr val="FFFFFF"/>
                </a:solidFill>
                <a:latin typeface="Open Sauce"/>
              </a:rPr>
              <a:t>Under 21 years old- 0.24 BAC</a:t>
            </a:r>
          </a:p>
          <a:p>
            <a:pPr marL="461486" lvl="1" indent="-230743" algn="l">
              <a:lnSpc>
                <a:spcPts val="3569"/>
              </a:lnSpc>
            </a:pPr>
            <a:endParaRPr lang="en-US" sz="2499" dirty="0">
              <a:solidFill>
                <a:srgbClr val="FFFFFF"/>
              </a:solidFill>
              <a:latin typeface="Open Sauce"/>
            </a:endParaRPr>
          </a:p>
          <a:p>
            <a:pPr algn="l">
              <a:lnSpc>
                <a:spcPts val="4200"/>
              </a:lnSpc>
            </a:pPr>
            <a:r>
              <a:rPr lang="en-US" sz="3000" dirty="0">
                <a:solidFill>
                  <a:srgbClr val="FFFFFF"/>
                </a:solidFill>
                <a:latin typeface="Open Sauce Heavy"/>
              </a:rPr>
              <a:t>SUBURBAN HOSPITAL DATA</a:t>
            </a:r>
          </a:p>
          <a:p>
            <a:pPr marL="452437" lvl="1" indent="-226219" algn="l">
              <a:lnSpc>
                <a:spcPts val="3499"/>
              </a:lnSpc>
              <a:buFont typeface="Arial"/>
              <a:buChar char="•"/>
            </a:pPr>
            <a:r>
              <a:rPr lang="en-US" sz="2499" dirty="0">
                <a:solidFill>
                  <a:srgbClr val="FFFFFF"/>
                </a:solidFill>
                <a:latin typeface="Open Sauce"/>
              </a:rPr>
              <a:t>On average, three juveniles per week are transported to the hospital with an average BAC 0.30 +</a:t>
            </a:r>
          </a:p>
        </p:txBody>
      </p:sp>
      <p:pic>
        <p:nvPicPr>
          <p:cNvPr id="22" name="Picture 2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rcRect r="774"/>
          <a:stretch>
            <a:fillRect/>
          </a:stretch>
        </p:blipFill>
        <p:spPr>
          <a:xfrm>
            <a:off x="10211876" y="3787963"/>
            <a:ext cx="5376253" cy="5111987"/>
          </a:xfrm>
          <a:prstGeom prst="rect">
            <a:avLst/>
          </a:prstGeom>
        </p:spPr>
      </p:pic>
    </p:spTree>
  </p:cSld>
  <p:clrMapOvr>
    <a:masterClrMapping/>
  </p:clrMapOvr>
  <p:timing>
    <p:tnLst>
      <p:par>
        <p:cTn id="1" dur="indefinite" restart="never" nodeType="tmRoot">
          <p:childTnLst>
            <p:video>
              <p:cMediaNode vol="100000">
                <p:cTn id="2" fill="hold" display="0">
                  <p:stCondLst>
                    <p:cond delay="indefinite"/>
                  </p:stCondLst>
                </p:cTn>
                <p:tgtEl>
                  <p:spTgt spid="2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grpSp>
        <p:nvGrpSpPr>
          <p:cNvPr id="2" name="Group 2"/>
          <p:cNvGrpSpPr/>
          <p:nvPr/>
        </p:nvGrpSpPr>
        <p:grpSpPr>
          <a:xfrm rot="-1066582">
            <a:off x="15626719" y="-538788"/>
            <a:ext cx="2107962" cy="11563966"/>
            <a:chOff x="0" y="0"/>
            <a:chExt cx="555183" cy="3045654"/>
          </a:xfrm>
        </p:grpSpPr>
        <p:sp>
          <p:nvSpPr>
            <p:cNvPr id="3" name="Freeform 3"/>
            <p:cNvSpPr/>
            <p:nvPr/>
          </p:nvSpPr>
          <p:spPr>
            <a:xfrm>
              <a:off x="0" y="0"/>
              <a:ext cx="555183" cy="3045653"/>
            </a:xfrm>
            <a:custGeom>
              <a:avLst/>
              <a:gdLst/>
              <a:ahLst/>
              <a:cxnLst/>
              <a:rect l="l" t="t" r="r" b="b"/>
              <a:pathLst>
                <a:path w="555183" h="3045653">
                  <a:moveTo>
                    <a:pt x="0" y="0"/>
                  </a:moveTo>
                  <a:lnTo>
                    <a:pt x="555183" y="0"/>
                  </a:lnTo>
                  <a:lnTo>
                    <a:pt x="555183" y="3045653"/>
                  </a:lnTo>
                  <a:lnTo>
                    <a:pt x="0" y="3045653"/>
                  </a:lnTo>
                  <a:close/>
                </a:path>
              </a:pathLst>
            </a:custGeom>
            <a:solidFill>
              <a:srgbClr val="56AE57"/>
            </a:solidFill>
          </p:spPr>
          <p:txBody>
            <a:bodyPr/>
            <a:lstStyle/>
            <a:p>
              <a:endParaRPr lang="en-US"/>
            </a:p>
          </p:txBody>
        </p:sp>
        <p:sp>
          <p:nvSpPr>
            <p:cNvPr id="4" name="TextBox 4"/>
            <p:cNvSpPr txBox="1"/>
            <p:nvPr/>
          </p:nvSpPr>
          <p:spPr>
            <a:xfrm>
              <a:off x="0" y="-38100"/>
              <a:ext cx="555183" cy="308375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5604683" y="-3038109"/>
            <a:ext cx="3309233" cy="13805645"/>
            <a:chOff x="0" y="0"/>
            <a:chExt cx="871568" cy="3636055"/>
          </a:xfrm>
        </p:grpSpPr>
        <p:sp>
          <p:nvSpPr>
            <p:cNvPr id="6" name="Freeform 6"/>
            <p:cNvSpPr/>
            <p:nvPr/>
          </p:nvSpPr>
          <p:spPr>
            <a:xfrm>
              <a:off x="0" y="0"/>
              <a:ext cx="871568" cy="3636055"/>
            </a:xfrm>
            <a:custGeom>
              <a:avLst/>
              <a:gdLst/>
              <a:ahLst/>
              <a:cxnLst/>
              <a:rect l="l" t="t" r="r" b="b"/>
              <a:pathLst>
                <a:path w="871568" h="3636055">
                  <a:moveTo>
                    <a:pt x="0" y="0"/>
                  </a:moveTo>
                  <a:lnTo>
                    <a:pt x="871568" y="0"/>
                  </a:lnTo>
                  <a:lnTo>
                    <a:pt x="871568" y="3636055"/>
                  </a:lnTo>
                  <a:lnTo>
                    <a:pt x="0" y="3636055"/>
                  </a:lnTo>
                  <a:close/>
                </a:path>
              </a:pathLst>
            </a:custGeom>
            <a:solidFill>
              <a:srgbClr val="FFFFFF"/>
            </a:solidFill>
          </p:spPr>
          <p:txBody>
            <a:bodyPr/>
            <a:lstStyle/>
            <a:p>
              <a:endParaRPr lang="en-US"/>
            </a:p>
          </p:txBody>
        </p:sp>
        <p:sp>
          <p:nvSpPr>
            <p:cNvPr id="7" name="TextBox 7"/>
            <p:cNvSpPr txBox="1"/>
            <p:nvPr/>
          </p:nvSpPr>
          <p:spPr>
            <a:xfrm>
              <a:off x="0" y="-38100"/>
              <a:ext cx="871568"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descr="drinking-speedometer.jpg"/>
          <p:cNvSpPr/>
          <p:nvPr/>
        </p:nvSpPr>
        <p:spPr>
          <a:xfrm>
            <a:off x="13412566" y="261028"/>
            <a:ext cx="3846734" cy="3131152"/>
          </a:xfrm>
          <a:custGeom>
            <a:avLst/>
            <a:gdLst/>
            <a:ahLst/>
            <a:cxnLst/>
            <a:rect l="l" t="t" r="r" b="b"/>
            <a:pathLst>
              <a:path w="3846734" h="3131152">
                <a:moveTo>
                  <a:pt x="0" y="0"/>
                </a:moveTo>
                <a:lnTo>
                  <a:pt x="3846734" y="0"/>
                </a:lnTo>
                <a:lnTo>
                  <a:pt x="3846734" y="3131152"/>
                </a:lnTo>
                <a:lnTo>
                  <a:pt x="0" y="3131152"/>
                </a:lnTo>
                <a:lnTo>
                  <a:pt x="0" y="0"/>
                </a:lnTo>
                <a:close/>
              </a:path>
            </a:pathLst>
          </a:custGeom>
          <a:blipFill>
            <a:blip r:embed="rId2"/>
            <a:stretch>
              <a:fillRect/>
            </a:stretch>
          </a:blipFill>
        </p:spPr>
        <p:txBody>
          <a:bodyPr/>
          <a:lstStyle/>
          <a:p>
            <a:endParaRPr lang="en-US"/>
          </a:p>
        </p:txBody>
      </p:sp>
      <p:sp>
        <p:nvSpPr>
          <p:cNvPr id="9" name="Freeform 9"/>
          <p:cNvSpPr/>
          <p:nvPr/>
        </p:nvSpPr>
        <p:spPr>
          <a:xfrm>
            <a:off x="1037662" y="4404765"/>
            <a:ext cx="605334" cy="501703"/>
          </a:xfrm>
          <a:custGeom>
            <a:avLst/>
            <a:gdLst/>
            <a:ahLst/>
            <a:cxnLst/>
            <a:rect l="l" t="t" r="r" b="b"/>
            <a:pathLst>
              <a:path w="982068" h="982068">
                <a:moveTo>
                  <a:pt x="0" y="0"/>
                </a:moveTo>
                <a:lnTo>
                  <a:pt x="982068" y="0"/>
                </a:lnTo>
                <a:lnTo>
                  <a:pt x="982068" y="982068"/>
                </a:lnTo>
                <a:lnTo>
                  <a:pt x="0" y="982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028700" y="1028700"/>
            <a:ext cx="10141688" cy="1133475"/>
          </a:xfrm>
          <a:prstGeom prst="rect">
            <a:avLst/>
          </a:prstGeom>
        </p:spPr>
        <p:txBody>
          <a:bodyPr lIns="0" tIns="0" rIns="0" bIns="0" rtlCol="0" anchor="t">
            <a:spAutoFit/>
          </a:bodyPr>
          <a:lstStyle/>
          <a:p>
            <a:pPr>
              <a:lnSpc>
                <a:spcPts val="8999"/>
              </a:lnSpc>
            </a:pPr>
            <a:r>
              <a:rPr lang="en-US" sz="7499">
                <a:solidFill>
                  <a:srgbClr val="FFFFFF"/>
                </a:solidFill>
                <a:latin typeface="Anton"/>
              </a:rPr>
              <a:t>MARYLAND DUI/DWI LAWS</a:t>
            </a:r>
          </a:p>
        </p:txBody>
      </p:sp>
      <p:sp>
        <p:nvSpPr>
          <p:cNvPr id="11" name="TextBox 11"/>
          <p:cNvSpPr txBox="1"/>
          <p:nvPr/>
        </p:nvSpPr>
        <p:spPr>
          <a:xfrm>
            <a:off x="1863874" y="2806740"/>
            <a:ext cx="9808698" cy="466725"/>
          </a:xfrm>
          <a:prstGeom prst="rect">
            <a:avLst/>
          </a:prstGeom>
        </p:spPr>
        <p:txBody>
          <a:bodyPr lIns="0" tIns="0" rIns="0" bIns="0" rtlCol="0" anchor="t">
            <a:spAutoFit/>
          </a:bodyPr>
          <a:lstStyle/>
          <a:p>
            <a:pPr>
              <a:lnSpc>
                <a:spcPts val="3600"/>
              </a:lnSpc>
            </a:pPr>
            <a:r>
              <a:rPr lang="en-US" sz="3000" dirty="0">
                <a:solidFill>
                  <a:srgbClr val="FFFFFF"/>
                </a:solidFill>
                <a:latin typeface="Open Sauce Heavy"/>
              </a:rPr>
              <a:t>WHAT IS YOUR DEFINITION OF “DRIVING”</a:t>
            </a:r>
          </a:p>
        </p:txBody>
      </p:sp>
      <p:sp>
        <p:nvSpPr>
          <p:cNvPr id="12" name="TextBox 12"/>
          <p:cNvSpPr txBox="1"/>
          <p:nvPr/>
        </p:nvSpPr>
        <p:spPr>
          <a:xfrm>
            <a:off x="1863873" y="6003077"/>
            <a:ext cx="10914723" cy="466725"/>
          </a:xfrm>
          <a:prstGeom prst="rect">
            <a:avLst/>
          </a:prstGeom>
        </p:spPr>
        <p:txBody>
          <a:bodyPr lIns="0" tIns="0" rIns="0" bIns="0" rtlCol="0" anchor="t">
            <a:spAutoFit/>
          </a:bodyPr>
          <a:lstStyle/>
          <a:p>
            <a:pPr>
              <a:lnSpc>
                <a:spcPts val="3600"/>
              </a:lnSpc>
            </a:pPr>
            <a:r>
              <a:rPr lang="en-US" sz="3000" dirty="0">
                <a:solidFill>
                  <a:srgbClr val="FFFFFF"/>
                </a:solidFill>
                <a:latin typeface="Open Sauce Heavy"/>
              </a:rPr>
              <a:t>DRIVING WHILE IMPAIRED BY ALCOHOL</a:t>
            </a:r>
          </a:p>
        </p:txBody>
      </p:sp>
      <p:sp>
        <p:nvSpPr>
          <p:cNvPr id="13" name="TextBox 13"/>
          <p:cNvSpPr txBox="1"/>
          <p:nvPr/>
        </p:nvSpPr>
        <p:spPr>
          <a:xfrm>
            <a:off x="1863874" y="3426840"/>
            <a:ext cx="12998476" cy="755976"/>
          </a:xfrm>
          <a:prstGeom prst="rect">
            <a:avLst/>
          </a:prstGeom>
        </p:spPr>
        <p:txBody>
          <a:bodyPr lIns="0" tIns="0" rIns="0" bIns="0" rtlCol="0" anchor="t">
            <a:spAutoFit/>
          </a:bodyPr>
          <a:lstStyle/>
          <a:p>
            <a:pPr algn="just">
              <a:lnSpc>
                <a:spcPts val="2999"/>
              </a:lnSpc>
            </a:pPr>
            <a:r>
              <a:rPr lang="en-US" sz="2499" dirty="0">
                <a:solidFill>
                  <a:srgbClr val="FFFFFF"/>
                </a:solidFill>
                <a:latin typeface="Open Sans" panose="020B0606030504020204" pitchFamily="34" charset="0"/>
                <a:ea typeface="Open Sans" panose="020B0606030504020204" pitchFamily="34" charset="0"/>
                <a:cs typeface="Open Sans" panose="020B0606030504020204" pitchFamily="34" charset="0"/>
              </a:rPr>
              <a:t>Driving, operating, moving, or being in actual physical control of a vehicle, including the exercise of control over or the steering of a vehicle being towed by a motor vehicle </a:t>
            </a:r>
          </a:p>
        </p:txBody>
      </p:sp>
      <p:sp>
        <p:nvSpPr>
          <p:cNvPr id="14" name="TextBox 14"/>
          <p:cNvSpPr txBox="1"/>
          <p:nvPr/>
        </p:nvSpPr>
        <p:spPr>
          <a:xfrm>
            <a:off x="1863873" y="6651490"/>
            <a:ext cx="14896007" cy="1516441"/>
          </a:xfrm>
          <a:prstGeom prst="rect">
            <a:avLst/>
          </a:prstGeom>
        </p:spPr>
        <p:txBody>
          <a:bodyPr wrap="square" lIns="0" tIns="0" rIns="0" bIns="0" rtlCol="0" anchor="t">
            <a:spAutoFit/>
          </a:bodyPr>
          <a:lstStyle/>
          <a:p>
            <a:pPr algn="just">
              <a:lnSpc>
                <a:spcPts val="2999"/>
              </a:lnSpc>
            </a:pPr>
            <a:r>
              <a:rPr lang="en-US" sz="25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 person may not drive a </a:t>
            </a: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vehicle while impaired by alcohol (A </a:t>
            </a:r>
            <a:r>
              <a:rPr lang="en-US" sz="25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BAC of .07 or higher but less </a:t>
            </a:r>
          </a:p>
          <a:p>
            <a:pPr algn="just">
              <a:lnSpc>
                <a:spcPts val="2999"/>
              </a:lnSpc>
            </a:pPr>
            <a:r>
              <a:rPr lang="en-US" sz="25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than .08 –the presumption that the driver was impaired by alcohol)</a:t>
            </a:r>
          </a:p>
          <a:p>
            <a:pPr algn="just">
              <a:lnSpc>
                <a:spcPts val="2999"/>
              </a:lnSpc>
            </a:pPr>
            <a:r>
              <a:rPr lang="en-US" sz="2499" dirty="0">
                <a:solidFill>
                  <a:srgbClr val="FFFFFF"/>
                </a:solidFill>
                <a:latin typeface="Open Sauce Bold"/>
              </a:rPr>
              <a:t>PENALTIES:</a:t>
            </a:r>
          </a:p>
          <a:p>
            <a:pPr algn="just">
              <a:lnSpc>
                <a:spcPts val="2999"/>
              </a:lnSpc>
            </a:pPr>
            <a:r>
              <a:rPr lang="en-US" sz="2499" dirty="0">
                <a:solidFill>
                  <a:srgbClr val="FFFFFF"/>
                </a:solidFill>
                <a:latin typeface="Open Sauce Bold"/>
              </a:rPr>
              <a:t>60 days / $500</a:t>
            </a:r>
          </a:p>
        </p:txBody>
      </p:sp>
      <p:sp>
        <p:nvSpPr>
          <p:cNvPr id="15" name="TextBox 15"/>
          <p:cNvSpPr txBox="1"/>
          <p:nvPr/>
        </p:nvSpPr>
        <p:spPr>
          <a:xfrm>
            <a:off x="1863873" y="8324211"/>
            <a:ext cx="10914723" cy="466725"/>
          </a:xfrm>
          <a:prstGeom prst="rect">
            <a:avLst/>
          </a:prstGeom>
        </p:spPr>
        <p:txBody>
          <a:bodyPr lIns="0" tIns="0" rIns="0" bIns="0" rtlCol="0" anchor="t">
            <a:spAutoFit/>
          </a:bodyPr>
          <a:lstStyle/>
          <a:p>
            <a:pPr>
              <a:lnSpc>
                <a:spcPts val="3600"/>
              </a:lnSpc>
            </a:pPr>
            <a:r>
              <a:rPr lang="en-US" sz="3000" dirty="0">
                <a:solidFill>
                  <a:srgbClr val="FFFFFF"/>
                </a:solidFill>
                <a:latin typeface="Open Sauce Heavy"/>
              </a:rPr>
              <a:t>DRIVING UNDER THE INFLUENCE OF ALCOHOL </a:t>
            </a:r>
          </a:p>
        </p:txBody>
      </p:sp>
      <p:sp>
        <p:nvSpPr>
          <p:cNvPr id="16" name="TextBox 16"/>
          <p:cNvSpPr txBox="1"/>
          <p:nvPr/>
        </p:nvSpPr>
        <p:spPr>
          <a:xfrm>
            <a:off x="1796326" y="8916173"/>
            <a:ext cx="15272474" cy="1131720"/>
          </a:xfrm>
          <a:prstGeom prst="rect">
            <a:avLst/>
          </a:prstGeom>
        </p:spPr>
        <p:txBody>
          <a:bodyPr wrap="square" lIns="0" tIns="0" rIns="0" bIns="0" rtlCol="0" anchor="t">
            <a:spAutoFit/>
          </a:bodyPr>
          <a:lstStyle/>
          <a:p>
            <a:pPr algn="just">
              <a:lnSpc>
                <a:spcPts val="2999"/>
              </a:lnSpc>
            </a:pPr>
            <a:r>
              <a:rPr lang="en-US" sz="2499" dirty="0">
                <a:solidFill>
                  <a:srgbClr val="FFFFFF"/>
                </a:solidFill>
                <a:latin typeface="Open Sans" panose="020B0606030504020204" pitchFamily="34" charset="0"/>
                <a:ea typeface="Open Sans" panose="020B0606030504020204" pitchFamily="34" charset="0"/>
                <a:cs typeface="Open Sans" panose="020B0606030504020204" pitchFamily="34" charset="0"/>
              </a:rPr>
              <a:t>A person may not drive a vehicle while under the influence of alcohol (BAC .08 or higher) </a:t>
            </a:r>
          </a:p>
          <a:p>
            <a:pPr algn="just">
              <a:lnSpc>
                <a:spcPts val="2999"/>
              </a:lnSpc>
            </a:pPr>
            <a:r>
              <a:rPr lang="en-US" sz="2499" dirty="0">
                <a:solidFill>
                  <a:srgbClr val="FFFFFF"/>
                </a:solidFill>
                <a:latin typeface="Open Sauce Bold"/>
              </a:rPr>
              <a:t>PENALTIES:</a:t>
            </a:r>
          </a:p>
          <a:p>
            <a:pPr algn="just">
              <a:lnSpc>
                <a:spcPts val="2999"/>
              </a:lnSpc>
            </a:pPr>
            <a:r>
              <a:rPr lang="en-US" sz="2499" dirty="0">
                <a:solidFill>
                  <a:srgbClr val="FFFFFF"/>
                </a:solidFill>
                <a:latin typeface="Open Sauce Bold"/>
              </a:rPr>
              <a:t>1 year/ $1000</a:t>
            </a:r>
          </a:p>
        </p:txBody>
      </p:sp>
      <p:sp>
        <p:nvSpPr>
          <p:cNvPr id="19" name="Freeform 9"/>
          <p:cNvSpPr/>
          <p:nvPr/>
        </p:nvSpPr>
        <p:spPr>
          <a:xfrm>
            <a:off x="1037662" y="6003077"/>
            <a:ext cx="605334" cy="501703"/>
          </a:xfrm>
          <a:custGeom>
            <a:avLst/>
            <a:gdLst/>
            <a:ahLst/>
            <a:cxnLst/>
            <a:rect l="l" t="t" r="r" b="b"/>
            <a:pathLst>
              <a:path w="982068" h="982068">
                <a:moveTo>
                  <a:pt x="0" y="0"/>
                </a:moveTo>
                <a:lnTo>
                  <a:pt x="982068" y="0"/>
                </a:lnTo>
                <a:lnTo>
                  <a:pt x="982068" y="982068"/>
                </a:lnTo>
                <a:lnTo>
                  <a:pt x="0" y="982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20" name="Freeform 9"/>
          <p:cNvSpPr/>
          <p:nvPr/>
        </p:nvSpPr>
        <p:spPr>
          <a:xfrm>
            <a:off x="1037662" y="8289233"/>
            <a:ext cx="605334" cy="501703"/>
          </a:xfrm>
          <a:custGeom>
            <a:avLst/>
            <a:gdLst/>
            <a:ahLst/>
            <a:cxnLst/>
            <a:rect l="l" t="t" r="r" b="b"/>
            <a:pathLst>
              <a:path w="982068" h="982068">
                <a:moveTo>
                  <a:pt x="0" y="0"/>
                </a:moveTo>
                <a:lnTo>
                  <a:pt x="982068" y="0"/>
                </a:lnTo>
                <a:lnTo>
                  <a:pt x="982068" y="982068"/>
                </a:lnTo>
                <a:lnTo>
                  <a:pt x="0" y="982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7" name="Freeform 9">
            <a:extLst>
              <a:ext uri="{FF2B5EF4-FFF2-40B4-BE49-F238E27FC236}">
                <a16:creationId xmlns:a16="http://schemas.microsoft.com/office/drawing/2014/main" id="{DF56E66E-4F98-020C-D35B-3C6BA8AF79EA}"/>
              </a:ext>
            </a:extLst>
          </p:cNvPr>
          <p:cNvSpPr/>
          <p:nvPr/>
        </p:nvSpPr>
        <p:spPr>
          <a:xfrm>
            <a:off x="1037662" y="2783703"/>
            <a:ext cx="605334" cy="501703"/>
          </a:xfrm>
          <a:custGeom>
            <a:avLst/>
            <a:gdLst/>
            <a:ahLst/>
            <a:cxnLst/>
            <a:rect l="l" t="t" r="r" b="b"/>
            <a:pathLst>
              <a:path w="982068" h="982068">
                <a:moveTo>
                  <a:pt x="0" y="0"/>
                </a:moveTo>
                <a:lnTo>
                  <a:pt x="982068" y="0"/>
                </a:lnTo>
                <a:lnTo>
                  <a:pt x="982068" y="982068"/>
                </a:lnTo>
                <a:lnTo>
                  <a:pt x="0" y="982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DBA6498A-EEF9-7A30-5D38-60524A0DFE29}"/>
              </a:ext>
            </a:extLst>
          </p:cNvPr>
          <p:cNvSpPr txBox="1"/>
          <p:nvPr/>
        </p:nvSpPr>
        <p:spPr>
          <a:xfrm>
            <a:off x="1796326" y="4959201"/>
            <a:ext cx="11506759" cy="861774"/>
          </a:xfrm>
          <a:prstGeom prst="rect">
            <a:avLst/>
          </a:prstGeom>
          <a:noFill/>
        </p:spPr>
        <p:txBody>
          <a:bodyPr wrap="square" rtlCol="0">
            <a:spAutoFit/>
          </a:bodyPr>
          <a:lstStyle/>
          <a:p>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A </a:t>
            </a:r>
            <a:r>
              <a:rPr lang="en-US" sz="25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BAC of 0.02 or higher will be prima facie evidence that the driver was operating with alcohol in his her her system</a:t>
            </a:r>
            <a:endPar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8D0AAE14-0AE3-A8E0-08D2-993999859A58}"/>
              </a:ext>
            </a:extLst>
          </p:cNvPr>
          <p:cNvSpPr txBox="1"/>
          <p:nvPr/>
        </p:nvSpPr>
        <p:spPr>
          <a:xfrm>
            <a:off x="1816714" y="4342585"/>
            <a:ext cx="10674717" cy="553998"/>
          </a:xfrm>
          <a:prstGeom prst="rect">
            <a:avLst/>
          </a:prstGeom>
          <a:noFill/>
        </p:spPr>
        <p:txBody>
          <a:bodyPr wrap="none" rtlCol="0">
            <a:spAutoFit/>
          </a:bodyPr>
          <a:lstStyle/>
          <a:p>
            <a:pPr>
              <a:lnSpc>
                <a:spcPts val="3600"/>
              </a:lnSpc>
            </a:pPr>
            <a:r>
              <a:rPr lang="en-US" sz="3000" dirty="0">
                <a:solidFill>
                  <a:srgbClr val="FFFFFF"/>
                </a:solidFill>
                <a:latin typeface="Open Sauce Heavy"/>
              </a:rPr>
              <a:t>PRIMA FACIE EVIDENCE OF ALCOHOL IN THE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10141688" cy="1990725"/>
          </a:xfrm>
          <a:prstGeom prst="rect">
            <a:avLst/>
          </a:prstGeom>
        </p:spPr>
        <p:txBody>
          <a:bodyPr lIns="0" tIns="0" rIns="0" bIns="0" rtlCol="0" anchor="t">
            <a:spAutoFit/>
          </a:bodyPr>
          <a:lstStyle/>
          <a:p>
            <a:pPr>
              <a:lnSpc>
                <a:spcPts val="7800"/>
              </a:lnSpc>
            </a:pPr>
            <a:r>
              <a:rPr lang="en-US" sz="6500" dirty="0">
                <a:solidFill>
                  <a:srgbClr val="FFFFFF"/>
                </a:solidFill>
                <a:latin typeface="Anton"/>
              </a:rPr>
              <a:t>DRIVING UNDER THE INFLUENCE</a:t>
            </a:r>
          </a:p>
          <a:p>
            <a:pPr>
              <a:lnSpc>
                <a:spcPts val="7800"/>
              </a:lnSpc>
            </a:pPr>
            <a:r>
              <a:rPr lang="en-US" sz="6500" dirty="0">
                <a:solidFill>
                  <a:srgbClr val="FFFFFF"/>
                </a:solidFill>
                <a:latin typeface="Anton"/>
              </a:rPr>
              <a:t>DRUG/ALCOHOL COMBINATION</a:t>
            </a:r>
          </a:p>
        </p:txBody>
      </p:sp>
      <p:sp>
        <p:nvSpPr>
          <p:cNvPr id="3" name="TextBox 3"/>
          <p:cNvSpPr txBox="1"/>
          <p:nvPr/>
        </p:nvSpPr>
        <p:spPr>
          <a:xfrm>
            <a:off x="1028700" y="3333750"/>
            <a:ext cx="8500863" cy="3077766"/>
          </a:xfrm>
          <a:prstGeom prst="rect">
            <a:avLst/>
          </a:prstGeom>
        </p:spPr>
        <p:txBody>
          <a:bodyPr lIns="0" tIns="0" rIns="0" bIns="0" rtlCol="0" anchor="t">
            <a:spAutoFit/>
          </a:bodyPr>
          <a:lstStyle/>
          <a:p>
            <a:pPr algn="just">
              <a:lnSpc>
                <a:spcPts val="2999"/>
              </a:lnSpc>
            </a:pPr>
            <a:r>
              <a:rPr lang="en-US" sz="2499" dirty="0">
                <a:solidFill>
                  <a:srgbClr val="FFFFFF"/>
                </a:solidFill>
                <a:latin typeface="Open Sauce"/>
              </a:rPr>
              <a:t>A person may not drive while under the influence of any drug or combination of drugs and alcohol.</a:t>
            </a:r>
          </a:p>
          <a:p>
            <a:pPr algn="just">
              <a:lnSpc>
                <a:spcPts val="2999"/>
              </a:lnSpc>
            </a:pPr>
            <a:endParaRPr lang="en-US" sz="2499" dirty="0">
              <a:solidFill>
                <a:srgbClr val="FFFFFF"/>
              </a:solidFill>
              <a:latin typeface="Open Sauce"/>
            </a:endParaRPr>
          </a:p>
          <a:p>
            <a:pPr marL="539749" lvl="1" indent="-269875" algn="just">
              <a:lnSpc>
                <a:spcPts val="2999"/>
              </a:lnSpc>
              <a:buFont typeface="Arial"/>
              <a:buChar char="•"/>
            </a:pPr>
            <a:r>
              <a:rPr lang="en-US" sz="2499" dirty="0">
                <a:solidFill>
                  <a:srgbClr val="FFFFFF"/>
                </a:solidFill>
                <a:latin typeface="Open Sauce"/>
              </a:rPr>
              <a:t>Includes Rx medication</a:t>
            </a:r>
          </a:p>
          <a:p>
            <a:pPr marL="539749" lvl="1" indent="-269875" algn="just">
              <a:lnSpc>
                <a:spcPts val="2999"/>
              </a:lnSpc>
              <a:buFont typeface="Arial"/>
              <a:buChar char="•"/>
            </a:pPr>
            <a:r>
              <a:rPr lang="en-US" sz="2499" dirty="0">
                <a:solidFill>
                  <a:srgbClr val="FFFFFF"/>
                </a:solidFill>
                <a:latin typeface="Open Sauce"/>
              </a:rPr>
              <a:t>Includes over –the-counter medications</a:t>
            </a:r>
          </a:p>
          <a:p>
            <a:pPr algn="just">
              <a:lnSpc>
                <a:spcPts val="2999"/>
              </a:lnSpc>
            </a:pPr>
            <a:endParaRPr lang="en-US" sz="2499" dirty="0">
              <a:solidFill>
                <a:srgbClr val="FFFFFF"/>
              </a:solidFill>
              <a:latin typeface="Open Sauce"/>
            </a:endParaRPr>
          </a:p>
          <a:p>
            <a:pPr algn="just">
              <a:lnSpc>
                <a:spcPts val="2999"/>
              </a:lnSpc>
            </a:pPr>
            <a:r>
              <a:rPr lang="en-US" sz="2499" dirty="0">
                <a:solidFill>
                  <a:srgbClr val="FFFFFF"/>
                </a:solidFill>
                <a:latin typeface="Open Sauce Bold"/>
              </a:rPr>
              <a:t>PENALTIES:</a:t>
            </a:r>
          </a:p>
          <a:p>
            <a:pPr algn="just">
              <a:lnSpc>
                <a:spcPts val="2999"/>
              </a:lnSpc>
            </a:pPr>
            <a:r>
              <a:rPr lang="en-US" sz="2499" dirty="0">
                <a:solidFill>
                  <a:srgbClr val="FFFFFF"/>
                </a:solidFill>
                <a:latin typeface="Open Sauce Bold"/>
              </a:rPr>
              <a:t>60 days / $500</a:t>
            </a:r>
          </a:p>
        </p:txBody>
      </p:sp>
      <p:grpSp>
        <p:nvGrpSpPr>
          <p:cNvPr id="4" name="Group 4"/>
          <p:cNvGrpSpPr/>
          <p:nvPr/>
        </p:nvGrpSpPr>
        <p:grpSpPr>
          <a:xfrm rot="-1066582">
            <a:off x="16877198" y="-940858"/>
            <a:ext cx="2107962" cy="11563966"/>
            <a:chOff x="0" y="0"/>
            <a:chExt cx="555183" cy="3045654"/>
          </a:xfrm>
        </p:grpSpPr>
        <p:sp>
          <p:nvSpPr>
            <p:cNvPr id="5" name="Freeform 5"/>
            <p:cNvSpPr/>
            <p:nvPr/>
          </p:nvSpPr>
          <p:spPr>
            <a:xfrm>
              <a:off x="0" y="0"/>
              <a:ext cx="555183" cy="3045653"/>
            </a:xfrm>
            <a:custGeom>
              <a:avLst/>
              <a:gdLst/>
              <a:ahLst/>
              <a:cxnLst/>
              <a:rect l="l" t="t" r="r" b="b"/>
              <a:pathLst>
                <a:path w="555183" h="3045653">
                  <a:moveTo>
                    <a:pt x="0" y="0"/>
                  </a:moveTo>
                  <a:lnTo>
                    <a:pt x="555183" y="0"/>
                  </a:lnTo>
                  <a:lnTo>
                    <a:pt x="555183" y="3045653"/>
                  </a:lnTo>
                  <a:lnTo>
                    <a:pt x="0" y="3045653"/>
                  </a:lnTo>
                  <a:close/>
                </a:path>
              </a:pathLst>
            </a:custGeom>
            <a:solidFill>
              <a:srgbClr val="FFFFFF"/>
            </a:solidFill>
          </p:spPr>
          <p:txBody>
            <a:bodyPr/>
            <a:lstStyle/>
            <a:p>
              <a:endParaRPr lang="en-US"/>
            </a:p>
          </p:txBody>
        </p:sp>
        <p:sp>
          <p:nvSpPr>
            <p:cNvPr id="6" name="TextBox 6"/>
            <p:cNvSpPr txBox="1"/>
            <p:nvPr/>
          </p:nvSpPr>
          <p:spPr>
            <a:xfrm>
              <a:off x="0" y="-38100"/>
              <a:ext cx="555183" cy="3083754"/>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rot="-1802058">
            <a:off x="17553944" y="-3295789"/>
            <a:ext cx="3309233" cy="13805645"/>
            <a:chOff x="0" y="0"/>
            <a:chExt cx="871568" cy="3636055"/>
          </a:xfrm>
        </p:grpSpPr>
        <p:sp>
          <p:nvSpPr>
            <p:cNvPr id="8" name="Freeform 8"/>
            <p:cNvSpPr/>
            <p:nvPr/>
          </p:nvSpPr>
          <p:spPr>
            <a:xfrm>
              <a:off x="0" y="0"/>
              <a:ext cx="871568" cy="3636055"/>
            </a:xfrm>
            <a:custGeom>
              <a:avLst/>
              <a:gdLst/>
              <a:ahLst/>
              <a:cxnLst/>
              <a:rect l="l" t="t" r="r" b="b"/>
              <a:pathLst>
                <a:path w="871568" h="3636055">
                  <a:moveTo>
                    <a:pt x="0" y="0"/>
                  </a:moveTo>
                  <a:lnTo>
                    <a:pt x="871568" y="0"/>
                  </a:lnTo>
                  <a:lnTo>
                    <a:pt x="871568" y="3636055"/>
                  </a:lnTo>
                  <a:lnTo>
                    <a:pt x="0" y="3636055"/>
                  </a:lnTo>
                  <a:close/>
                </a:path>
              </a:pathLst>
            </a:custGeom>
            <a:solidFill>
              <a:srgbClr val="2A272D"/>
            </a:solidFill>
          </p:spPr>
          <p:txBody>
            <a:bodyPr/>
            <a:lstStyle/>
            <a:p>
              <a:endParaRPr lang="en-US"/>
            </a:p>
          </p:txBody>
        </p:sp>
        <p:sp>
          <p:nvSpPr>
            <p:cNvPr id="9" name="TextBox 9"/>
            <p:cNvSpPr txBox="1"/>
            <p:nvPr/>
          </p:nvSpPr>
          <p:spPr>
            <a:xfrm>
              <a:off x="0" y="-38100"/>
              <a:ext cx="871568" cy="3674155"/>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descr="DUID and A.jpg"/>
          <p:cNvSpPr/>
          <p:nvPr/>
        </p:nvSpPr>
        <p:spPr>
          <a:xfrm>
            <a:off x="10427284" y="4201161"/>
            <a:ext cx="4981527" cy="4738485"/>
          </a:xfrm>
          <a:custGeom>
            <a:avLst/>
            <a:gdLst/>
            <a:ahLst/>
            <a:cxnLst/>
            <a:rect l="l" t="t" r="r" b="b"/>
            <a:pathLst>
              <a:path w="4981527" h="4738485">
                <a:moveTo>
                  <a:pt x="0" y="0"/>
                </a:moveTo>
                <a:lnTo>
                  <a:pt x="4981527" y="0"/>
                </a:lnTo>
                <a:lnTo>
                  <a:pt x="4981527" y="4738485"/>
                </a:lnTo>
                <a:lnTo>
                  <a:pt x="0" y="4738485"/>
                </a:lnTo>
                <a:lnTo>
                  <a:pt x="0" y="0"/>
                </a:lnTo>
                <a:close/>
              </a:path>
            </a:pathLst>
          </a:custGeom>
          <a:blipFill>
            <a:blip r:embed="rId2"/>
            <a:stretch>
              <a:fillRect b="-5129"/>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11500922" cy="1990725"/>
          </a:xfrm>
          <a:prstGeom prst="rect">
            <a:avLst/>
          </a:prstGeom>
        </p:spPr>
        <p:txBody>
          <a:bodyPr lIns="0" tIns="0" rIns="0" bIns="0" rtlCol="0" anchor="t">
            <a:spAutoFit/>
          </a:bodyPr>
          <a:lstStyle/>
          <a:p>
            <a:pPr>
              <a:lnSpc>
                <a:spcPts val="7800"/>
              </a:lnSpc>
            </a:pPr>
            <a:r>
              <a:rPr lang="en-US" sz="6500" dirty="0">
                <a:solidFill>
                  <a:srgbClr val="FFFFFF"/>
                </a:solidFill>
                <a:latin typeface="Anton"/>
              </a:rPr>
              <a:t>DRIVING WHILE UNDER THE INFLUENCE OF DRUGS</a:t>
            </a:r>
          </a:p>
        </p:txBody>
      </p:sp>
      <p:sp>
        <p:nvSpPr>
          <p:cNvPr id="3" name="TextBox 3"/>
          <p:cNvSpPr txBox="1"/>
          <p:nvPr/>
        </p:nvSpPr>
        <p:spPr>
          <a:xfrm>
            <a:off x="1028700" y="3398201"/>
            <a:ext cx="12998476" cy="1923604"/>
          </a:xfrm>
          <a:prstGeom prst="rect">
            <a:avLst/>
          </a:prstGeom>
        </p:spPr>
        <p:txBody>
          <a:bodyPr lIns="0" tIns="0" rIns="0" bIns="0" rtlCol="0" anchor="t">
            <a:spAutoFit/>
          </a:bodyPr>
          <a:lstStyle/>
          <a:p>
            <a:pPr algn="just">
              <a:lnSpc>
                <a:spcPts val="2999"/>
              </a:lnSpc>
            </a:pPr>
            <a:r>
              <a:rPr lang="en-US" sz="2499" dirty="0">
                <a:solidFill>
                  <a:srgbClr val="FFFFFF"/>
                </a:solidFill>
                <a:latin typeface="Open Sauce"/>
              </a:rPr>
              <a:t>A person may not drive while under the influence of any controlled dangerous substances.</a:t>
            </a:r>
          </a:p>
          <a:p>
            <a:pPr algn="just">
              <a:lnSpc>
                <a:spcPts val="2999"/>
              </a:lnSpc>
            </a:pPr>
            <a:endParaRPr lang="en-US" sz="2499" dirty="0">
              <a:solidFill>
                <a:srgbClr val="FFFFFF"/>
              </a:solidFill>
              <a:latin typeface="Open Sauce"/>
            </a:endParaRPr>
          </a:p>
          <a:p>
            <a:pPr algn="just">
              <a:lnSpc>
                <a:spcPts val="2999"/>
              </a:lnSpc>
            </a:pPr>
            <a:r>
              <a:rPr lang="en-US" sz="2499" dirty="0">
                <a:solidFill>
                  <a:srgbClr val="FFFFFF"/>
                </a:solidFill>
                <a:latin typeface="Open Sauce Bold"/>
              </a:rPr>
              <a:t>PENALTIES:</a:t>
            </a:r>
          </a:p>
          <a:p>
            <a:pPr algn="just">
              <a:lnSpc>
                <a:spcPts val="2999"/>
              </a:lnSpc>
            </a:pPr>
            <a:r>
              <a:rPr lang="en-US" sz="2499" dirty="0">
                <a:solidFill>
                  <a:srgbClr val="FFFFFF"/>
                </a:solidFill>
                <a:latin typeface="Open Sauce Bold"/>
              </a:rPr>
              <a:t>1 year / $1000</a:t>
            </a:r>
          </a:p>
        </p:txBody>
      </p:sp>
      <p:grpSp>
        <p:nvGrpSpPr>
          <p:cNvPr id="4" name="Group 4"/>
          <p:cNvGrpSpPr/>
          <p:nvPr/>
        </p:nvGrpSpPr>
        <p:grpSpPr>
          <a:xfrm rot="-1066582">
            <a:off x="16877198" y="-940858"/>
            <a:ext cx="2107962" cy="11563966"/>
            <a:chOff x="0" y="0"/>
            <a:chExt cx="555183" cy="3045654"/>
          </a:xfrm>
        </p:grpSpPr>
        <p:sp>
          <p:nvSpPr>
            <p:cNvPr id="5" name="Freeform 5"/>
            <p:cNvSpPr/>
            <p:nvPr/>
          </p:nvSpPr>
          <p:spPr>
            <a:xfrm>
              <a:off x="0" y="0"/>
              <a:ext cx="555183" cy="3045653"/>
            </a:xfrm>
            <a:custGeom>
              <a:avLst/>
              <a:gdLst/>
              <a:ahLst/>
              <a:cxnLst/>
              <a:rect l="l" t="t" r="r" b="b"/>
              <a:pathLst>
                <a:path w="555183" h="3045653">
                  <a:moveTo>
                    <a:pt x="0" y="0"/>
                  </a:moveTo>
                  <a:lnTo>
                    <a:pt x="555183" y="0"/>
                  </a:lnTo>
                  <a:lnTo>
                    <a:pt x="555183" y="3045653"/>
                  </a:lnTo>
                  <a:lnTo>
                    <a:pt x="0" y="3045653"/>
                  </a:lnTo>
                  <a:close/>
                </a:path>
              </a:pathLst>
            </a:custGeom>
            <a:solidFill>
              <a:srgbClr val="FFFFFF"/>
            </a:solidFill>
          </p:spPr>
          <p:txBody>
            <a:bodyPr/>
            <a:lstStyle/>
            <a:p>
              <a:endParaRPr lang="en-US"/>
            </a:p>
          </p:txBody>
        </p:sp>
        <p:sp>
          <p:nvSpPr>
            <p:cNvPr id="6" name="TextBox 6"/>
            <p:cNvSpPr txBox="1"/>
            <p:nvPr/>
          </p:nvSpPr>
          <p:spPr>
            <a:xfrm>
              <a:off x="0" y="-38100"/>
              <a:ext cx="555183" cy="3083754"/>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rot="-1802058">
            <a:off x="17553944" y="-3295789"/>
            <a:ext cx="3309233" cy="13805645"/>
            <a:chOff x="0" y="0"/>
            <a:chExt cx="871568" cy="3636055"/>
          </a:xfrm>
        </p:grpSpPr>
        <p:sp>
          <p:nvSpPr>
            <p:cNvPr id="8" name="Freeform 8"/>
            <p:cNvSpPr/>
            <p:nvPr/>
          </p:nvSpPr>
          <p:spPr>
            <a:xfrm>
              <a:off x="0" y="0"/>
              <a:ext cx="871568" cy="3636055"/>
            </a:xfrm>
            <a:custGeom>
              <a:avLst/>
              <a:gdLst/>
              <a:ahLst/>
              <a:cxnLst/>
              <a:rect l="l" t="t" r="r" b="b"/>
              <a:pathLst>
                <a:path w="871568" h="3636055">
                  <a:moveTo>
                    <a:pt x="0" y="0"/>
                  </a:moveTo>
                  <a:lnTo>
                    <a:pt x="871568" y="0"/>
                  </a:lnTo>
                  <a:lnTo>
                    <a:pt x="871568" y="3636055"/>
                  </a:lnTo>
                  <a:lnTo>
                    <a:pt x="0" y="3636055"/>
                  </a:lnTo>
                  <a:close/>
                </a:path>
              </a:pathLst>
            </a:custGeom>
            <a:solidFill>
              <a:srgbClr val="2A272D"/>
            </a:solidFill>
          </p:spPr>
          <p:txBody>
            <a:bodyPr/>
            <a:lstStyle/>
            <a:p>
              <a:endParaRPr lang="en-US"/>
            </a:p>
          </p:txBody>
        </p:sp>
        <p:sp>
          <p:nvSpPr>
            <p:cNvPr id="9" name="TextBox 9"/>
            <p:cNvSpPr txBox="1"/>
            <p:nvPr/>
          </p:nvSpPr>
          <p:spPr>
            <a:xfrm>
              <a:off x="0" y="-38100"/>
              <a:ext cx="871568" cy="3674155"/>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descr="DUID.jpg"/>
          <p:cNvSpPr/>
          <p:nvPr/>
        </p:nvSpPr>
        <p:spPr>
          <a:xfrm>
            <a:off x="6500512" y="5048240"/>
            <a:ext cx="5286976" cy="4340885"/>
          </a:xfrm>
          <a:custGeom>
            <a:avLst/>
            <a:gdLst/>
            <a:ahLst/>
            <a:cxnLst/>
            <a:rect l="l" t="t" r="r" b="b"/>
            <a:pathLst>
              <a:path w="5286976" h="4340885">
                <a:moveTo>
                  <a:pt x="0" y="0"/>
                </a:moveTo>
                <a:lnTo>
                  <a:pt x="5286976" y="0"/>
                </a:lnTo>
                <a:lnTo>
                  <a:pt x="5286976" y="4340885"/>
                </a:lnTo>
                <a:lnTo>
                  <a:pt x="0" y="4340885"/>
                </a:lnTo>
                <a:lnTo>
                  <a:pt x="0" y="0"/>
                </a:lnTo>
                <a:close/>
              </a:path>
            </a:pathLst>
          </a:custGeom>
          <a:blipFill>
            <a:blip r:embed="rId2"/>
            <a:stretch>
              <a:fillRect l="-21812" r="-21812"/>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sp>
        <p:nvSpPr>
          <p:cNvPr id="2" name="TextBox 2"/>
          <p:cNvSpPr txBox="1"/>
          <p:nvPr/>
        </p:nvSpPr>
        <p:spPr>
          <a:xfrm>
            <a:off x="1028700" y="1028700"/>
            <a:ext cx="8633418" cy="1133475"/>
          </a:xfrm>
          <a:prstGeom prst="rect">
            <a:avLst/>
          </a:prstGeom>
        </p:spPr>
        <p:txBody>
          <a:bodyPr lIns="0" tIns="0" rIns="0" bIns="0" rtlCol="0" anchor="t">
            <a:spAutoFit/>
          </a:bodyPr>
          <a:lstStyle/>
          <a:p>
            <a:pPr>
              <a:lnSpc>
                <a:spcPts val="8999"/>
              </a:lnSpc>
            </a:pPr>
            <a:r>
              <a:rPr lang="en-US" sz="7499">
                <a:solidFill>
                  <a:srgbClr val="FFFFFF"/>
                </a:solidFill>
                <a:latin typeface="Anton"/>
              </a:rPr>
              <a:t>COST OF A DUI</a:t>
            </a:r>
          </a:p>
        </p:txBody>
      </p:sp>
      <p:grpSp>
        <p:nvGrpSpPr>
          <p:cNvPr id="3" name="Group 3"/>
          <p:cNvGrpSpPr/>
          <p:nvPr/>
        </p:nvGrpSpPr>
        <p:grpSpPr>
          <a:xfrm rot="-3833519">
            <a:off x="14114922" y="-4598246"/>
            <a:ext cx="2107962" cy="11563966"/>
            <a:chOff x="0" y="0"/>
            <a:chExt cx="555183" cy="3045654"/>
          </a:xfrm>
        </p:grpSpPr>
        <p:sp>
          <p:nvSpPr>
            <p:cNvPr id="4" name="Freeform 4"/>
            <p:cNvSpPr/>
            <p:nvPr/>
          </p:nvSpPr>
          <p:spPr>
            <a:xfrm>
              <a:off x="0" y="0"/>
              <a:ext cx="555183" cy="3045653"/>
            </a:xfrm>
            <a:custGeom>
              <a:avLst/>
              <a:gdLst/>
              <a:ahLst/>
              <a:cxnLst/>
              <a:rect l="l" t="t" r="r" b="b"/>
              <a:pathLst>
                <a:path w="555183" h="3045653">
                  <a:moveTo>
                    <a:pt x="0" y="0"/>
                  </a:moveTo>
                  <a:lnTo>
                    <a:pt x="555183" y="0"/>
                  </a:lnTo>
                  <a:lnTo>
                    <a:pt x="555183" y="3045653"/>
                  </a:lnTo>
                  <a:lnTo>
                    <a:pt x="0" y="3045653"/>
                  </a:lnTo>
                  <a:close/>
                </a:path>
              </a:pathLst>
            </a:custGeom>
            <a:solidFill>
              <a:srgbClr val="FFFFFF"/>
            </a:solidFill>
          </p:spPr>
          <p:txBody>
            <a:bodyPr/>
            <a:lstStyle/>
            <a:p>
              <a:endParaRPr lang="en-US"/>
            </a:p>
          </p:txBody>
        </p:sp>
        <p:sp>
          <p:nvSpPr>
            <p:cNvPr id="5" name="TextBox 5"/>
            <p:cNvSpPr txBox="1"/>
            <p:nvPr/>
          </p:nvSpPr>
          <p:spPr>
            <a:xfrm>
              <a:off x="0" y="-38100"/>
              <a:ext cx="555183" cy="3083754"/>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4568996">
            <a:off x="13426499" y="-7105392"/>
            <a:ext cx="2107962" cy="13805645"/>
            <a:chOff x="0" y="0"/>
            <a:chExt cx="555183" cy="3636055"/>
          </a:xfrm>
        </p:grpSpPr>
        <p:sp>
          <p:nvSpPr>
            <p:cNvPr id="7" name="Freeform 7"/>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8" name="TextBox 8"/>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028700" y="3375025"/>
            <a:ext cx="9527721" cy="4010072"/>
          </a:xfrm>
          <a:prstGeom prst="rect">
            <a:avLst/>
          </a:prstGeom>
        </p:spPr>
        <p:txBody>
          <a:bodyPr lIns="0" tIns="0" rIns="0" bIns="0" rtlCol="0" anchor="t">
            <a:spAutoFit/>
          </a:bodyPr>
          <a:lstStyle/>
          <a:p>
            <a:pPr marL="539746" lvl="1" indent="-269873">
              <a:lnSpc>
                <a:spcPts val="3499"/>
              </a:lnSpc>
              <a:buFont typeface="Arial"/>
              <a:buChar char="•"/>
            </a:pPr>
            <a:r>
              <a:rPr lang="en-US" sz="2499" dirty="0">
                <a:solidFill>
                  <a:srgbClr val="FFFFFF"/>
                </a:solidFill>
                <a:latin typeface="Open Sauce" panose="020B0604020202020204" charset="0"/>
              </a:rPr>
              <a:t>Lawyer Fees</a:t>
            </a:r>
          </a:p>
          <a:p>
            <a:pPr marL="539746" lvl="1" indent="-269873">
              <a:lnSpc>
                <a:spcPts val="3499"/>
              </a:lnSpc>
              <a:buFont typeface="Arial"/>
              <a:buChar char="•"/>
            </a:pPr>
            <a:r>
              <a:rPr lang="en-US" sz="2499" dirty="0">
                <a:solidFill>
                  <a:srgbClr val="FFFFFF"/>
                </a:solidFill>
                <a:latin typeface="Open Sauce" panose="020B0604020202020204" charset="0"/>
              </a:rPr>
              <a:t>Court Cost to include MVA Fees</a:t>
            </a:r>
          </a:p>
          <a:p>
            <a:pPr marL="539746" lvl="1" indent="-269873">
              <a:lnSpc>
                <a:spcPts val="3499"/>
              </a:lnSpc>
              <a:buFont typeface="Arial"/>
              <a:buChar char="•"/>
            </a:pPr>
            <a:r>
              <a:rPr lang="en-US" sz="2499" dirty="0">
                <a:solidFill>
                  <a:srgbClr val="FFFFFF"/>
                </a:solidFill>
                <a:latin typeface="Open Sauce" panose="020B0604020202020204" charset="0"/>
              </a:rPr>
              <a:t>Alcohol Education Programs</a:t>
            </a:r>
          </a:p>
          <a:p>
            <a:pPr marL="539746" lvl="1" indent="-269873">
              <a:lnSpc>
                <a:spcPts val="3499"/>
              </a:lnSpc>
              <a:buFont typeface="Arial"/>
              <a:buChar char="•"/>
            </a:pPr>
            <a:r>
              <a:rPr lang="en-US" sz="2499" dirty="0">
                <a:solidFill>
                  <a:srgbClr val="FFFFFF"/>
                </a:solidFill>
                <a:latin typeface="Open Sauce" panose="020B0604020202020204" charset="0"/>
              </a:rPr>
              <a:t>Interlock System and Rental</a:t>
            </a:r>
          </a:p>
          <a:p>
            <a:pPr marL="539746" lvl="1" indent="-269873">
              <a:lnSpc>
                <a:spcPts val="3499"/>
              </a:lnSpc>
              <a:buFont typeface="Arial"/>
              <a:buChar char="•"/>
            </a:pPr>
            <a:r>
              <a:rPr lang="en-US" sz="2499" dirty="0">
                <a:solidFill>
                  <a:srgbClr val="FFFFFF"/>
                </a:solidFill>
                <a:latin typeface="Open Sauce" panose="020B0604020202020204" charset="0"/>
              </a:rPr>
              <a:t>Probation Fees</a:t>
            </a:r>
          </a:p>
          <a:p>
            <a:pPr marL="539746" lvl="1" indent="-269873">
              <a:lnSpc>
                <a:spcPts val="3499"/>
              </a:lnSpc>
              <a:buFont typeface="Arial"/>
              <a:buChar char="•"/>
            </a:pPr>
            <a:r>
              <a:rPr lang="en-US" sz="2499" dirty="0">
                <a:solidFill>
                  <a:srgbClr val="FFFFFF"/>
                </a:solidFill>
                <a:latin typeface="Open Sauce" panose="020B0604020202020204" charset="0"/>
              </a:rPr>
              <a:t>Insurance Rate Increases</a:t>
            </a:r>
          </a:p>
          <a:p>
            <a:pPr marL="539746" lvl="1" indent="-269873">
              <a:lnSpc>
                <a:spcPts val="3499"/>
              </a:lnSpc>
              <a:buFont typeface="Arial"/>
              <a:buChar char="•"/>
            </a:pPr>
            <a:r>
              <a:rPr lang="en-US" sz="2499" dirty="0">
                <a:solidFill>
                  <a:srgbClr val="FFFFFF"/>
                </a:solidFill>
                <a:latin typeface="Open Sauce" panose="020B0604020202020204" charset="0"/>
              </a:rPr>
              <a:t>$1500 increase each year for 3 years</a:t>
            </a:r>
          </a:p>
          <a:p>
            <a:pPr marL="539746" lvl="1" indent="-269873">
              <a:lnSpc>
                <a:spcPts val="3499"/>
              </a:lnSpc>
              <a:buFont typeface="Arial"/>
              <a:buChar char="•"/>
            </a:pPr>
            <a:r>
              <a:rPr lang="en-US" sz="2499" dirty="0">
                <a:solidFill>
                  <a:srgbClr val="FFFFFF"/>
                </a:solidFill>
                <a:latin typeface="Open Sauce" panose="020B0604020202020204" charset="0"/>
              </a:rPr>
              <a:t>Potential Civil Liability</a:t>
            </a:r>
          </a:p>
          <a:p>
            <a:pPr>
              <a:lnSpc>
                <a:spcPts val="3499"/>
              </a:lnSpc>
            </a:pPr>
            <a:endParaRPr lang="en-US" sz="2499" dirty="0">
              <a:solidFill>
                <a:srgbClr val="FFFFFF"/>
              </a:solidFill>
              <a:latin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grpSp>
        <p:nvGrpSpPr>
          <p:cNvPr id="2" name="Group 2"/>
          <p:cNvGrpSpPr/>
          <p:nvPr/>
        </p:nvGrpSpPr>
        <p:grpSpPr>
          <a:xfrm rot="1037749">
            <a:off x="-320400" y="-1490479"/>
            <a:ext cx="2107962" cy="11992214"/>
            <a:chOff x="0" y="0"/>
            <a:chExt cx="555183" cy="3158443"/>
          </a:xfrm>
        </p:grpSpPr>
        <p:sp>
          <p:nvSpPr>
            <p:cNvPr id="3" name="Freeform 3"/>
            <p:cNvSpPr/>
            <p:nvPr/>
          </p:nvSpPr>
          <p:spPr>
            <a:xfrm>
              <a:off x="0" y="0"/>
              <a:ext cx="555183" cy="3158443"/>
            </a:xfrm>
            <a:custGeom>
              <a:avLst/>
              <a:gdLst/>
              <a:ahLst/>
              <a:cxnLst/>
              <a:rect l="l" t="t" r="r" b="b"/>
              <a:pathLst>
                <a:path w="555183" h="3158443">
                  <a:moveTo>
                    <a:pt x="0" y="0"/>
                  </a:moveTo>
                  <a:lnTo>
                    <a:pt x="555183" y="0"/>
                  </a:lnTo>
                  <a:lnTo>
                    <a:pt x="555183" y="3158443"/>
                  </a:lnTo>
                  <a:lnTo>
                    <a:pt x="0" y="3158443"/>
                  </a:lnTo>
                  <a:close/>
                </a:path>
              </a:pathLst>
            </a:custGeom>
            <a:solidFill>
              <a:srgbClr val="FFFFFF"/>
            </a:solidFill>
          </p:spPr>
          <p:txBody>
            <a:bodyPr/>
            <a:lstStyle/>
            <a:p>
              <a:endParaRPr lang="en-US"/>
            </a:p>
          </p:txBody>
        </p:sp>
        <p:sp>
          <p:nvSpPr>
            <p:cNvPr id="4" name="TextBox 4"/>
            <p:cNvSpPr txBox="1"/>
            <p:nvPr/>
          </p:nvSpPr>
          <p:spPr>
            <a:xfrm>
              <a:off x="0" y="-38100"/>
              <a:ext cx="555183" cy="319654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43188">
            <a:off x="16511479" y="-1318643"/>
            <a:ext cx="2107962" cy="11992214"/>
            <a:chOff x="0" y="0"/>
            <a:chExt cx="555183" cy="3158443"/>
          </a:xfrm>
        </p:grpSpPr>
        <p:sp>
          <p:nvSpPr>
            <p:cNvPr id="6" name="Freeform 6"/>
            <p:cNvSpPr/>
            <p:nvPr/>
          </p:nvSpPr>
          <p:spPr>
            <a:xfrm>
              <a:off x="0" y="0"/>
              <a:ext cx="555183" cy="3158443"/>
            </a:xfrm>
            <a:custGeom>
              <a:avLst/>
              <a:gdLst/>
              <a:ahLst/>
              <a:cxnLst/>
              <a:rect l="l" t="t" r="r" b="b"/>
              <a:pathLst>
                <a:path w="555183" h="3158443">
                  <a:moveTo>
                    <a:pt x="0" y="0"/>
                  </a:moveTo>
                  <a:lnTo>
                    <a:pt x="555183" y="0"/>
                  </a:lnTo>
                  <a:lnTo>
                    <a:pt x="555183" y="3158443"/>
                  </a:lnTo>
                  <a:lnTo>
                    <a:pt x="0" y="3158443"/>
                  </a:lnTo>
                  <a:close/>
                </a:path>
              </a:pathLst>
            </a:custGeom>
            <a:solidFill>
              <a:srgbClr val="FFFFFF"/>
            </a:solidFill>
          </p:spPr>
          <p:txBody>
            <a:bodyPr/>
            <a:lstStyle/>
            <a:p>
              <a:endParaRPr lang="en-US"/>
            </a:p>
          </p:txBody>
        </p:sp>
        <p:sp>
          <p:nvSpPr>
            <p:cNvPr id="7" name="TextBox 7"/>
            <p:cNvSpPr txBox="1"/>
            <p:nvPr/>
          </p:nvSpPr>
          <p:spPr>
            <a:xfrm>
              <a:off x="0" y="-38100"/>
              <a:ext cx="555183" cy="319654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8692293">
            <a:off x="424324" y="-4814095"/>
            <a:ext cx="2107962" cy="13805645"/>
            <a:chOff x="0" y="0"/>
            <a:chExt cx="555183" cy="3636055"/>
          </a:xfrm>
        </p:grpSpPr>
        <p:sp>
          <p:nvSpPr>
            <p:cNvPr id="9" name="Freeform 9"/>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10" name="TextBox 10"/>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8700570">
            <a:off x="15767862" y="-4814095"/>
            <a:ext cx="2107962" cy="13805645"/>
            <a:chOff x="0" y="0"/>
            <a:chExt cx="555183" cy="3636055"/>
          </a:xfrm>
        </p:grpSpPr>
        <p:sp>
          <p:nvSpPr>
            <p:cNvPr id="12" name="Freeform 12"/>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13" name="TextBox 13"/>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1802058">
            <a:off x="18326187" y="-3556281"/>
            <a:ext cx="2107962" cy="13805645"/>
            <a:chOff x="0" y="0"/>
            <a:chExt cx="555183" cy="3636055"/>
          </a:xfrm>
        </p:grpSpPr>
        <p:sp>
          <p:nvSpPr>
            <p:cNvPr id="15" name="Freeform 15"/>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FFFFFF"/>
            </a:solidFill>
          </p:spPr>
          <p:txBody>
            <a:bodyPr/>
            <a:lstStyle/>
            <a:p>
              <a:endParaRPr lang="en-US"/>
            </a:p>
          </p:txBody>
        </p:sp>
        <p:sp>
          <p:nvSpPr>
            <p:cNvPr id="16" name="TextBox 16"/>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rot="1810906">
            <a:off x="-2132142" y="-3556281"/>
            <a:ext cx="2107962" cy="13805645"/>
            <a:chOff x="0" y="0"/>
            <a:chExt cx="555183" cy="3636055"/>
          </a:xfrm>
        </p:grpSpPr>
        <p:sp>
          <p:nvSpPr>
            <p:cNvPr id="18" name="Freeform 18"/>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FFFFFF"/>
            </a:solidFill>
          </p:spPr>
          <p:txBody>
            <a:bodyPr/>
            <a:lstStyle/>
            <a:p>
              <a:endParaRPr lang="en-US"/>
            </a:p>
          </p:txBody>
        </p:sp>
        <p:sp>
          <p:nvSpPr>
            <p:cNvPr id="19" name="TextBox 19"/>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9859" y="1289754"/>
            <a:ext cx="17555601" cy="8997246"/>
          </a:xfrm>
          <a:custGeom>
            <a:avLst/>
            <a:gdLst/>
            <a:ahLst/>
            <a:cxnLst/>
            <a:rect l="l" t="t" r="r" b="b"/>
            <a:pathLst>
              <a:path w="17555601" h="8997246">
                <a:moveTo>
                  <a:pt x="0" y="0"/>
                </a:moveTo>
                <a:lnTo>
                  <a:pt x="17555601" y="0"/>
                </a:lnTo>
                <a:lnTo>
                  <a:pt x="17555601" y="8997246"/>
                </a:lnTo>
                <a:lnTo>
                  <a:pt x="0" y="8997246"/>
                </a:lnTo>
                <a:lnTo>
                  <a:pt x="0" y="0"/>
                </a:lnTo>
                <a:close/>
              </a:path>
            </a:pathLst>
          </a:custGeom>
          <a:blipFill>
            <a:blip r:embed="rId2">
              <a:alphaModFix amt="23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TextBox 21"/>
          <p:cNvSpPr txBox="1"/>
          <p:nvPr/>
        </p:nvSpPr>
        <p:spPr>
          <a:xfrm>
            <a:off x="2373984" y="2546541"/>
            <a:ext cx="13672649" cy="1474763"/>
          </a:xfrm>
          <a:prstGeom prst="rect">
            <a:avLst/>
          </a:prstGeom>
        </p:spPr>
        <p:txBody>
          <a:bodyPr wrap="square" lIns="0" tIns="0" rIns="0" bIns="0" rtlCol="0" anchor="t">
            <a:spAutoFit/>
          </a:bodyPr>
          <a:lstStyle/>
          <a:p>
            <a:pPr algn="ctr">
              <a:lnSpc>
                <a:spcPts val="11519"/>
              </a:lnSpc>
            </a:pPr>
            <a:r>
              <a:rPr lang="en-US" sz="9600" dirty="0">
                <a:solidFill>
                  <a:srgbClr val="FFFFFF"/>
                </a:solidFill>
                <a:latin typeface="Anton"/>
              </a:rPr>
              <a:t>UNDERAGE DRINKING PARTIES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sp>
        <p:nvSpPr>
          <p:cNvPr id="2" name="TextBox 2"/>
          <p:cNvSpPr txBox="1"/>
          <p:nvPr/>
        </p:nvSpPr>
        <p:spPr>
          <a:xfrm>
            <a:off x="1028700" y="1038225"/>
            <a:ext cx="16230600" cy="1645194"/>
          </a:xfrm>
          <a:prstGeom prst="rect">
            <a:avLst/>
          </a:prstGeom>
        </p:spPr>
        <p:txBody>
          <a:bodyPr lIns="0" tIns="0" rIns="0" bIns="0" rtlCol="0" anchor="t">
            <a:spAutoFit/>
          </a:bodyPr>
          <a:lstStyle/>
          <a:p>
            <a:pPr>
              <a:lnSpc>
                <a:spcPts val="5279"/>
              </a:lnSpc>
            </a:pPr>
            <a:r>
              <a:rPr lang="en-US" sz="4399" dirty="0">
                <a:solidFill>
                  <a:srgbClr val="FFFFFF"/>
                </a:solidFill>
                <a:latin typeface="Anton"/>
              </a:rPr>
              <a:t>PENALTIES FOR DRINKING UNDERAGE</a:t>
            </a:r>
          </a:p>
          <a:p>
            <a:pPr>
              <a:lnSpc>
                <a:spcPts val="2400"/>
              </a:lnSpc>
            </a:pPr>
            <a:endParaRPr lang="en-US" sz="4399" dirty="0">
              <a:solidFill>
                <a:srgbClr val="FFFFFF"/>
              </a:solidFill>
              <a:latin typeface="Anton"/>
            </a:endParaRPr>
          </a:p>
          <a:p>
            <a:pPr>
              <a:lnSpc>
                <a:spcPts val="5279"/>
              </a:lnSpc>
            </a:pPr>
            <a:r>
              <a:rPr lang="en-US" sz="4399" dirty="0">
                <a:solidFill>
                  <a:srgbClr val="FFFFFF"/>
                </a:solidFill>
                <a:latin typeface="Anton"/>
              </a:rPr>
              <a:t>Possession of Alcohol - Under 21 Years</a:t>
            </a:r>
          </a:p>
        </p:txBody>
      </p:sp>
      <p:sp>
        <p:nvSpPr>
          <p:cNvPr id="3" name="TextBox 3"/>
          <p:cNvSpPr txBox="1"/>
          <p:nvPr/>
        </p:nvSpPr>
        <p:spPr>
          <a:xfrm>
            <a:off x="1028700" y="3394661"/>
            <a:ext cx="3952875" cy="466725"/>
          </a:xfrm>
          <a:prstGeom prst="rect">
            <a:avLst/>
          </a:prstGeom>
        </p:spPr>
        <p:txBody>
          <a:bodyPr lIns="0" tIns="0" rIns="0" bIns="0" rtlCol="0" anchor="t">
            <a:spAutoFit/>
          </a:bodyPr>
          <a:lstStyle/>
          <a:p>
            <a:pPr algn="just">
              <a:lnSpc>
                <a:spcPts val="3600"/>
              </a:lnSpc>
            </a:pPr>
            <a:r>
              <a:rPr lang="en-US" sz="3000" dirty="0">
                <a:solidFill>
                  <a:srgbClr val="56B857"/>
                </a:solidFill>
                <a:latin typeface="Open Sauce Heavy"/>
              </a:rPr>
              <a:t>Legal Statute</a:t>
            </a:r>
          </a:p>
        </p:txBody>
      </p:sp>
      <p:sp>
        <p:nvSpPr>
          <p:cNvPr id="4" name="TextBox 4"/>
          <p:cNvSpPr txBox="1"/>
          <p:nvPr/>
        </p:nvSpPr>
        <p:spPr>
          <a:xfrm>
            <a:off x="1028700" y="4148467"/>
            <a:ext cx="6178090" cy="3440044"/>
          </a:xfrm>
          <a:prstGeom prst="rect">
            <a:avLst/>
          </a:prstGeom>
        </p:spPr>
        <p:txBody>
          <a:bodyPr lIns="0" tIns="0" rIns="0" bIns="0" rtlCol="0" anchor="t">
            <a:spAutoFit/>
          </a:bodyPr>
          <a:lstStyle/>
          <a:p>
            <a:pPr>
              <a:lnSpc>
                <a:spcPts val="2999"/>
              </a:lnSpc>
            </a:pPr>
            <a:r>
              <a:rPr lang="en-US" sz="2499" dirty="0">
                <a:solidFill>
                  <a:srgbClr val="FFFFFF"/>
                </a:solidFill>
                <a:latin typeface="Open Sauce"/>
              </a:rPr>
              <a:t>Person under the age of 21 years in possession of an alcoholic beverage </a:t>
            </a:r>
          </a:p>
          <a:p>
            <a:pPr>
              <a:lnSpc>
                <a:spcPts val="2999"/>
              </a:lnSpc>
            </a:pPr>
            <a:endParaRPr lang="en-US" sz="2499" dirty="0">
              <a:solidFill>
                <a:srgbClr val="FFFFFF"/>
              </a:solidFill>
              <a:latin typeface="Open Sauce"/>
            </a:endParaRPr>
          </a:p>
          <a:p>
            <a:pPr>
              <a:lnSpc>
                <a:spcPts val="2999"/>
              </a:lnSpc>
            </a:pPr>
            <a:r>
              <a:rPr lang="en-US" sz="2499" b="1" dirty="0">
                <a:solidFill>
                  <a:srgbClr val="FFFFFF"/>
                </a:solidFill>
                <a:latin typeface="Open Sauce"/>
              </a:rPr>
              <a:t>PENALTIES: </a:t>
            </a:r>
            <a:r>
              <a:rPr lang="en-US" sz="2499" dirty="0">
                <a:solidFill>
                  <a:srgbClr val="FFFFFF"/>
                </a:solidFill>
                <a:latin typeface="Open Sauce"/>
              </a:rPr>
              <a:t>(Maximum) $500 / $1,000 </a:t>
            </a:r>
          </a:p>
          <a:p>
            <a:pPr>
              <a:lnSpc>
                <a:spcPts val="2999"/>
              </a:lnSpc>
            </a:pPr>
            <a:endParaRPr lang="en-US" sz="2499" dirty="0">
              <a:solidFill>
                <a:srgbClr val="FFFFFF"/>
              </a:solidFill>
              <a:latin typeface="Open Sauce"/>
            </a:endParaRPr>
          </a:p>
          <a:p>
            <a:pPr>
              <a:lnSpc>
                <a:spcPts val="2999"/>
              </a:lnSpc>
            </a:pPr>
            <a:r>
              <a:rPr lang="en-US" sz="2499" dirty="0">
                <a:solidFill>
                  <a:srgbClr val="FFFFFF"/>
                </a:solidFill>
                <a:latin typeface="Open Sauce"/>
              </a:rPr>
              <a:t>Possession- Knowledge of alcohol being present (aka-”constructive possession”)</a:t>
            </a:r>
          </a:p>
          <a:p>
            <a:pPr algn="just">
              <a:lnSpc>
                <a:spcPts val="2999"/>
              </a:lnSpc>
            </a:pPr>
            <a:endParaRPr lang="en-US" sz="2499" dirty="0">
              <a:solidFill>
                <a:srgbClr val="FFFFFF"/>
              </a:solidFill>
              <a:latin typeface="Open Sauce"/>
            </a:endParaRPr>
          </a:p>
        </p:txBody>
      </p:sp>
      <p:sp>
        <p:nvSpPr>
          <p:cNvPr id="5" name="TextBox 5"/>
          <p:cNvSpPr txBox="1"/>
          <p:nvPr/>
        </p:nvSpPr>
        <p:spPr>
          <a:xfrm>
            <a:off x="7765217" y="4148467"/>
            <a:ext cx="7183143" cy="4231928"/>
          </a:xfrm>
          <a:prstGeom prst="rect">
            <a:avLst/>
          </a:prstGeom>
        </p:spPr>
        <p:txBody>
          <a:bodyPr lIns="0" tIns="0" rIns="0" bIns="0" rtlCol="0" anchor="t">
            <a:spAutoFit/>
          </a:bodyPr>
          <a:lstStyle/>
          <a:p>
            <a:pPr algn="just">
              <a:lnSpc>
                <a:spcPts val="2999"/>
              </a:lnSpc>
            </a:pPr>
            <a:r>
              <a:rPr lang="en-US" sz="2499" b="1" dirty="0">
                <a:solidFill>
                  <a:srgbClr val="FFFFFF"/>
                </a:solidFill>
                <a:latin typeface="Open Sauce"/>
              </a:rPr>
              <a:t>PENALTIES :</a:t>
            </a:r>
          </a:p>
          <a:p>
            <a:pPr algn="just">
              <a:lnSpc>
                <a:spcPts val="2999"/>
              </a:lnSpc>
            </a:pPr>
            <a:endParaRPr lang="en-US" sz="2499" b="1" dirty="0">
              <a:solidFill>
                <a:srgbClr val="FFFFFF"/>
              </a:solidFill>
              <a:latin typeface="Open Sauce"/>
            </a:endParaRPr>
          </a:p>
          <a:p>
            <a:pPr marL="539749" lvl="1" indent="-269875" algn="just">
              <a:lnSpc>
                <a:spcPts val="2999"/>
              </a:lnSpc>
              <a:buFont typeface="Arial"/>
              <a:buChar char="•"/>
            </a:pPr>
            <a:r>
              <a:rPr lang="en-US" sz="2499" dirty="0">
                <a:solidFill>
                  <a:srgbClr val="FFFFFF"/>
                </a:solidFill>
                <a:latin typeface="Open Sauce"/>
              </a:rPr>
              <a:t>First Offense – SASCA* Evaluation </a:t>
            </a:r>
          </a:p>
          <a:p>
            <a:pPr marL="539749" lvl="1" indent="-269875" algn="just">
              <a:lnSpc>
                <a:spcPts val="2999"/>
              </a:lnSpc>
              <a:buFont typeface="Arial"/>
              <a:buChar char="•"/>
            </a:pPr>
            <a:r>
              <a:rPr lang="en-US" sz="2499" dirty="0">
                <a:solidFill>
                  <a:srgbClr val="FFFFFF"/>
                </a:solidFill>
                <a:latin typeface="Open Sauce"/>
              </a:rPr>
              <a:t>Second Offense – SASCA* and Teen Court </a:t>
            </a:r>
          </a:p>
          <a:p>
            <a:pPr marL="539749" lvl="1" indent="-269875" algn="just">
              <a:lnSpc>
                <a:spcPts val="2999"/>
              </a:lnSpc>
              <a:buFont typeface="Arial"/>
              <a:buChar char="•"/>
            </a:pPr>
            <a:r>
              <a:rPr lang="en-US" sz="2499" dirty="0">
                <a:solidFill>
                  <a:srgbClr val="FFFFFF"/>
                </a:solidFill>
                <a:latin typeface="Open Sauce"/>
              </a:rPr>
              <a:t>Third Offense – Department of Juvenile Services </a:t>
            </a:r>
          </a:p>
          <a:p>
            <a:pPr algn="just">
              <a:lnSpc>
                <a:spcPts val="2999"/>
              </a:lnSpc>
            </a:pPr>
            <a:endParaRPr lang="en-US" sz="2499" dirty="0">
              <a:solidFill>
                <a:srgbClr val="FFFFFF"/>
              </a:solidFill>
              <a:latin typeface="Open Sauce"/>
            </a:endParaRPr>
          </a:p>
          <a:p>
            <a:pPr algn="just">
              <a:lnSpc>
                <a:spcPts val="2999"/>
              </a:lnSpc>
            </a:pPr>
            <a:endParaRPr lang="en-US" sz="2499" dirty="0">
              <a:solidFill>
                <a:srgbClr val="FFFFFF"/>
              </a:solidFill>
              <a:latin typeface="Open Sauce"/>
            </a:endParaRPr>
          </a:p>
          <a:p>
            <a:pPr algn="just">
              <a:lnSpc>
                <a:spcPts val="2999"/>
              </a:lnSpc>
            </a:pPr>
            <a:r>
              <a:rPr lang="en-US" sz="2499" dirty="0">
                <a:solidFill>
                  <a:srgbClr val="FFFFFF"/>
                </a:solidFill>
                <a:latin typeface="Open Sauce Italics"/>
              </a:rPr>
              <a:t>*Screening and Assessment Services for Children and Adolescents</a:t>
            </a:r>
          </a:p>
          <a:p>
            <a:pPr algn="just">
              <a:lnSpc>
                <a:spcPts val="2999"/>
              </a:lnSpc>
            </a:pPr>
            <a:endParaRPr lang="en-US" sz="2499" dirty="0">
              <a:solidFill>
                <a:srgbClr val="FFFFFF"/>
              </a:solidFill>
              <a:latin typeface="Open Sauce Italics"/>
            </a:endParaRPr>
          </a:p>
        </p:txBody>
      </p:sp>
      <p:sp>
        <p:nvSpPr>
          <p:cNvPr id="6" name="TextBox 6"/>
          <p:cNvSpPr txBox="1"/>
          <p:nvPr/>
        </p:nvSpPr>
        <p:spPr>
          <a:xfrm>
            <a:off x="7765217" y="3394661"/>
            <a:ext cx="4269539" cy="466725"/>
          </a:xfrm>
          <a:prstGeom prst="rect">
            <a:avLst/>
          </a:prstGeom>
        </p:spPr>
        <p:txBody>
          <a:bodyPr lIns="0" tIns="0" rIns="0" bIns="0" rtlCol="0" anchor="t">
            <a:spAutoFit/>
          </a:bodyPr>
          <a:lstStyle/>
          <a:p>
            <a:pPr algn="just">
              <a:lnSpc>
                <a:spcPts val="3600"/>
              </a:lnSpc>
            </a:pPr>
            <a:r>
              <a:rPr lang="en-US" sz="3000" dirty="0">
                <a:solidFill>
                  <a:srgbClr val="56AE57"/>
                </a:solidFill>
                <a:latin typeface="Open Sauce Heavy"/>
              </a:rPr>
              <a:t>Typical Plea Offer</a:t>
            </a:r>
          </a:p>
        </p:txBody>
      </p:sp>
      <p:grpSp>
        <p:nvGrpSpPr>
          <p:cNvPr id="7" name="Group 7"/>
          <p:cNvGrpSpPr/>
          <p:nvPr/>
        </p:nvGrpSpPr>
        <p:grpSpPr>
          <a:xfrm rot="-1802058">
            <a:off x="15540503" y="-3090154"/>
            <a:ext cx="6864127" cy="13805645"/>
            <a:chOff x="0" y="0"/>
            <a:chExt cx="1807836" cy="3636055"/>
          </a:xfrm>
        </p:grpSpPr>
        <p:sp>
          <p:nvSpPr>
            <p:cNvPr id="8" name="Freeform 8"/>
            <p:cNvSpPr/>
            <p:nvPr/>
          </p:nvSpPr>
          <p:spPr>
            <a:xfrm>
              <a:off x="0" y="0"/>
              <a:ext cx="1807836" cy="3636055"/>
            </a:xfrm>
            <a:custGeom>
              <a:avLst/>
              <a:gdLst/>
              <a:ahLst/>
              <a:cxnLst/>
              <a:rect l="l" t="t" r="r" b="b"/>
              <a:pathLst>
                <a:path w="1807836" h="3636055">
                  <a:moveTo>
                    <a:pt x="0" y="0"/>
                  </a:moveTo>
                  <a:lnTo>
                    <a:pt x="1807836" y="0"/>
                  </a:lnTo>
                  <a:lnTo>
                    <a:pt x="1807836" y="3636055"/>
                  </a:lnTo>
                  <a:lnTo>
                    <a:pt x="0" y="3636055"/>
                  </a:lnTo>
                  <a:close/>
                </a:path>
              </a:pathLst>
            </a:custGeom>
            <a:solidFill>
              <a:srgbClr val="FFFFFF"/>
            </a:solidFill>
          </p:spPr>
          <p:txBody>
            <a:bodyPr/>
            <a:lstStyle/>
            <a:p>
              <a:endParaRPr lang="en-US"/>
            </a:p>
          </p:txBody>
        </p:sp>
        <p:sp>
          <p:nvSpPr>
            <p:cNvPr id="9" name="TextBox 9"/>
            <p:cNvSpPr txBox="1"/>
            <p:nvPr/>
          </p:nvSpPr>
          <p:spPr>
            <a:xfrm>
              <a:off x="0" y="-38100"/>
              <a:ext cx="1807836"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1818395">
            <a:off x="15592185" y="207439"/>
            <a:ext cx="2107962" cy="13805645"/>
            <a:chOff x="0" y="0"/>
            <a:chExt cx="555183" cy="3636055"/>
          </a:xfrm>
        </p:grpSpPr>
        <p:sp>
          <p:nvSpPr>
            <p:cNvPr id="11" name="Freeform 11"/>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12" name="TextBox 12"/>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1779341">
            <a:off x="17147422" y="2682646"/>
            <a:ext cx="2107962" cy="11563966"/>
            <a:chOff x="0" y="0"/>
            <a:chExt cx="555183" cy="3045654"/>
          </a:xfrm>
        </p:grpSpPr>
        <p:sp>
          <p:nvSpPr>
            <p:cNvPr id="14" name="Freeform 14"/>
            <p:cNvSpPr/>
            <p:nvPr/>
          </p:nvSpPr>
          <p:spPr>
            <a:xfrm>
              <a:off x="0" y="0"/>
              <a:ext cx="555183" cy="3045653"/>
            </a:xfrm>
            <a:custGeom>
              <a:avLst/>
              <a:gdLst/>
              <a:ahLst/>
              <a:cxnLst/>
              <a:rect l="l" t="t" r="r" b="b"/>
              <a:pathLst>
                <a:path w="555183" h="3045653">
                  <a:moveTo>
                    <a:pt x="0" y="0"/>
                  </a:moveTo>
                  <a:lnTo>
                    <a:pt x="555183" y="0"/>
                  </a:lnTo>
                  <a:lnTo>
                    <a:pt x="555183" y="3045653"/>
                  </a:lnTo>
                  <a:lnTo>
                    <a:pt x="0" y="3045653"/>
                  </a:lnTo>
                  <a:close/>
                </a:path>
              </a:pathLst>
            </a:custGeom>
            <a:solidFill>
              <a:srgbClr val="56AE57"/>
            </a:solidFill>
          </p:spPr>
          <p:txBody>
            <a:bodyPr/>
            <a:lstStyle/>
            <a:p>
              <a:endParaRPr lang="en-US"/>
            </a:p>
          </p:txBody>
        </p:sp>
        <p:sp>
          <p:nvSpPr>
            <p:cNvPr id="15" name="TextBox 15"/>
            <p:cNvSpPr txBox="1"/>
            <p:nvPr/>
          </p:nvSpPr>
          <p:spPr>
            <a:xfrm>
              <a:off x="0" y="-38100"/>
              <a:ext cx="555183" cy="3083754"/>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6A96"/>
        </a:solidFill>
        <a:effectLst/>
      </p:bgPr>
    </p:bg>
    <p:spTree>
      <p:nvGrpSpPr>
        <p:cNvPr id="1" name=""/>
        <p:cNvGrpSpPr/>
        <p:nvPr/>
      </p:nvGrpSpPr>
      <p:grpSpPr>
        <a:xfrm>
          <a:off x="0" y="0"/>
          <a:ext cx="0" cy="0"/>
          <a:chOff x="0" y="0"/>
          <a:chExt cx="0" cy="0"/>
        </a:xfrm>
      </p:grpSpPr>
      <p:sp>
        <p:nvSpPr>
          <p:cNvPr id="2" name="TextBox 2"/>
          <p:cNvSpPr txBox="1"/>
          <p:nvPr/>
        </p:nvSpPr>
        <p:spPr>
          <a:xfrm>
            <a:off x="619135" y="1960675"/>
            <a:ext cx="14934967" cy="1000274"/>
          </a:xfrm>
          <a:prstGeom prst="rect">
            <a:avLst/>
          </a:prstGeom>
        </p:spPr>
        <p:txBody>
          <a:bodyPr wrap="square" lIns="0" tIns="0" rIns="0" bIns="0" rtlCol="0" anchor="t">
            <a:spAutoFit/>
          </a:bodyPr>
          <a:lstStyle/>
          <a:p>
            <a:pPr>
              <a:lnSpc>
                <a:spcPts val="7800"/>
              </a:lnSpc>
            </a:pPr>
            <a:r>
              <a:rPr lang="en-US" sz="6500" dirty="0">
                <a:solidFill>
                  <a:srgbClr val="FFFFFF"/>
                </a:solidFill>
                <a:latin typeface="Anton"/>
              </a:rPr>
              <a:t>FURNISHING ALCOHOL TO PERSONS UNDER 21</a:t>
            </a:r>
          </a:p>
        </p:txBody>
      </p:sp>
      <p:grpSp>
        <p:nvGrpSpPr>
          <p:cNvPr id="3" name="Group 3"/>
          <p:cNvGrpSpPr/>
          <p:nvPr/>
        </p:nvGrpSpPr>
        <p:grpSpPr>
          <a:xfrm rot="-3833519">
            <a:off x="14114922" y="-4598246"/>
            <a:ext cx="2107962" cy="11563966"/>
            <a:chOff x="0" y="0"/>
            <a:chExt cx="555183" cy="3045654"/>
          </a:xfrm>
        </p:grpSpPr>
        <p:sp>
          <p:nvSpPr>
            <p:cNvPr id="4" name="Freeform 4"/>
            <p:cNvSpPr/>
            <p:nvPr/>
          </p:nvSpPr>
          <p:spPr>
            <a:xfrm>
              <a:off x="0" y="0"/>
              <a:ext cx="555183" cy="3045653"/>
            </a:xfrm>
            <a:custGeom>
              <a:avLst/>
              <a:gdLst/>
              <a:ahLst/>
              <a:cxnLst/>
              <a:rect l="l" t="t" r="r" b="b"/>
              <a:pathLst>
                <a:path w="555183" h="3045653">
                  <a:moveTo>
                    <a:pt x="0" y="0"/>
                  </a:moveTo>
                  <a:lnTo>
                    <a:pt x="555183" y="0"/>
                  </a:lnTo>
                  <a:lnTo>
                    <a:pt x="555183" y="3045653"/>
                  </a:lnTo>
                  <a:lnTo>
                    <a:pt x="0" y="3045653"/>
                  </a:lnTo>
                  <a:close/>
                </a:path>
              </a:pathLst>
            </a:custGeom>
            <a:solidFill>
              <a:srgbClr val="FFFFFF"/>
            </a:solidFill>
          </p:spPr>
          <p:txBody>
            <a:bodyPr/>
            <a:lstStyle/>
            <a:p>
              <a:endParaRPr lang="en-US"/>
            </a:p>
          </p:txBody>
        </p:sp>
        <p:sp>
          <p:nvSpPr>
            <p:cNvPr id="5" name="TextBox 5"/>
            <p:cNvSpPr txBox="1"/>
            <p:nvPr/>
          </p:nvSpPr>
          <p:spPr>
            <a:xfrm>
              <a:off x="0" y="-38100"/>
              <a:ext cx="555183" cy="3083754"/>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4568996">
            <a:off x="13426499" y="-7105392"/>
            <a:ext cx="2107962" cy="13805645"/>
            <a:chOff x="0" y="0"/>
            <a:chExt cx="555183" cy="3636055"/>
          </a:xfrm>
        </p:grpSpPr>
        <p:sp>
          <p:nvSpPr>
            <p:cNvPr id="7" name="Freeform 7"/>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272D"/>
            </a:solidFill>
          </p:spPr>
          <p:txBody>
            <a:bodyPr/>
            <a:lstStyle/>
            <a:p>
              <a:endParaRPr lang="en-US"/>
            </a:p>
          </p:txBody>
        </p:sp>
        <p:sp>
          <p:nvSpPr>
            <p:cNvPr id="8" name="TextBox 8"/>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655394" y="7155999"/>
            <a:ext cx="7470000" cy="1765868"/>
          </a:xfrm>
          <a:prstGeom prst="rect">
            <a:avLst/>
          </a:prstGeom>
        </p:spPr>
        <p:txBody>
          <a:bodyPr lIns="0" tIns="0" rIns="0" bIns="0" rtlCol="0" anchor="t">
            <a:spAutoFit/>
          </a:bodyPr>
          <a:lstStyle/>
          <a:p>
            <a:pPr marL="269873" lvl="1">
              <a:lnSpc>
                <a:spcPts val="3499"/>
              </a:lnSpc>
            </a:pPr>
            <a:r>
              <a:rPr lang="en-US" sz="2499" dirty="0">
                <a:solidFill>
                  <a:srgbClr val="FFFFFF"/>
                </a:solidFill>
                <a:latin typeface="Open Sans"/>
              </a:rPr>
              <a:t>Person allowing person(s) under 21 years of age to possess alcohol</a:t>
            </a:r>
          </a:p>
          <a:p>
            <a:pPr marL="539746" lvl="1" indent="-269873">
              <a:lnSpc>
                <a:spcPts val="3499"/>
              </a:lnSpc>
              <a:buFont typeface="Arial"/>
              <a:buChar char="•"/>
            </a:pPr>
            <a:endParaRPr lang="en-US" sz="2499" dirty="0">
              <a:solidFill>
                <a:srgbClr val="FFFFFF"/>
              </a:solidFill>
              <a:latin typeface="Open Sans"/>
            </a:endParaRPr>
          </a:p>
          <a:p>
            <a:pPr marL="269873" lvl="1">
              <a:lnSpc>
                <a:spcPts val="3499"/>
              </a:lnSpc>
            </a:pPr>
            <a:r>
              <a:rPr lang="en-US" sz="2499" dirty="0">
                <a:solidFill>
                  <a:srgbClr val="FFFFFF"/>
                </a:solidFill>
                <a:latin typeface="Open Sans Bold"/>
              </a:rPr>
              <a:t>PENALTIES: $</a:t>
            </a:r>
            <a:r>
              <a:rPr lang="en-US" sz="2499" b="1" dirty="0">
                <a:solidFill>
                  <a:srgbClr val="FFFFFF"/>
                </a:solidFill>
                <a:latin typeface="Open Sans Bold"/>
              </a:rPr>
              <a:t>2,500.00 / $5,000</a:t>
            </a:r>
          </a:p>
        </p:txBody>
      </p:sp>
      <p:sp>
        <p:nvSpPr>
          <p:cNvPr id="10" name="TextBox 10"/>
          <p:cNvSpPr txBox="1"/>
          <p:nvPr/>
        </p:nvSpPr>
        <p:spPr>
          <a:xfrm>
            <a:off x="938080" y="6131143"/>
            <a:ext cx="3349972" cy="679450"/>
          </a:xfrm>
          <a:prstGeom prst="rect">
            <a:avLst/>
          </a:prstGeom>
        </p:spPr>
        <p:txBody>
          <a:bodyPr lIns="0" tIns="0" rIns="0" bIns="0" rtlCol="0" anchor="t">
            <a:spAutoFit/>
          </a:bodyPr>
          <a:lstStyle/>
          <a:p>
            <a:pPr>
              <a:lnSpc>
                <a:spcPts val="5599"/>
              </a:lnSpc>
            </a:pPr>
            <a:r>
              <a:rPr lang="en-US" sz="3999" dirty="0">
                <a:solidFill>
                  <a:srgbClr val="56AE57"/>
                </a:solidFill>
                <a:latin typeface="Open Sans Bold"/>
              </a:rPr>
              <a:t>Legal Statute</a:t>
            </a:r>
          </a:p>
        </p:txBody>
      </p:sp>
      <p:sp>
        <p:nvSpPr>
          <p:cNvPr id="11" name="TextBox 11"/>
          <p:cNvSpPr txBox="1"/>
          <p:nvPr/>
        </p:nvSpPr>
        <p:spPr>
          <a:xfrm>
            <a:off x="9513058" y="6131143"/>
            <a:ext cx="4455914" cy="679450"/>
          </a:xfrm>
          <a:prstGeom prst="rect">
            <a:avLst/>
          </a:prstGeom>
        </p:spPr>
        <p:txBody>
          <a:bodyPr lIns="0" tIns="0" rIns="0" bIns="0" rtlCol="0" anchor="t">
            <a:spAutoFit/>
          </a:bodyPr>
          <a:lstStyle/>
          <a:p>
            <a:pPr>
              <a:lnSpc>
                <a:spcPts val="5599"/>
              </a:lnSpc>
            </a:pPr>
            <a:r>
              <a:rPr lang="en-US" sz="3999" dirty="0">
                <a:solidFill>
                  <a:srgbClr val="56AE57"/>
                </a:solidFill>
                <a:latin typeface="Open Sans Bold"/>
              </a:rPr>
              <a:t>Typical Plea Offer</a:t>
            </a:r>
          </a:p>
        </p:txBody>
      </p:sp>
      <p:sp>
        <p:nvSpPr>
          <p:cNvPr id="12" name="TextBox 12"/>
          <p:cNvSpPr txBox="1"/>
          <p:nvPr/>
        </p:nvSpPr>
        <p:spPr>
          <a:xfrm>
            <a:off x="9550229" y="7112465"/>
            <a:ext cx="6003873" cy="2174875"/>
          </a:xfrm>
          <a:prstGeom prst="rect">
            <a:avLst/>
          </a:prstGeom>
        </p:spPr>
        <p:txBody>
          <a:bodyPr lIns="0" tIns="0" rIns="0" bIns="0" rtlCol="0" anchor="t">
            <a:spAutoFit/>
          </a:bodyPr>
          <a:lstStyle/>
          <a:p>
            <a:pPr>
              <a:lnSpc>
                <a:spcPts val="3499"/>
              </a:lnSpc>
            </a:pPr>
            <a:r>
              <a:rPr lang="en-US" sz="2499" dirty="0">
                <a:solidFill>
                  <a:srgbClr val="FFFFFF"/>
                </a:solidFill>
                <a:latin typeface="Open Sans"/>
              </a:rPr>
              <a:t>Dependent on circumstances </a:t>
            </a:r>
          </a:p>
          <a:p>
            <a:pPr marL="539746" lvl="1" indent="-269873">
              <a:lnSpc>
                <a:spcPts val="3499"/>
              </a:lnSpc>
              <a:buFont typeface="Arial"/>
              <a:buChar char="•"/>
            </a:pPr>
            <a:r>
              <a:rPr lang="en-US" sz="2499" dirty="0">
                <a:solidFill>
                  <a:srgbClr val="FFFFFF"/>
                </a:solidFill>
                <a:latin typeface="Open Sans"/>
              </a:rPr>
              <a:t>Community Service</a:t>
            </a:r>
          </a:p>
          <a:p>
            <a:pPr marL="539746" lvl="1" indent="-269873">
              <a:lnSpc>
                <a:spcPts val="3499"/>
              </a:lnSpc>
              <a:buFont typeface="Arial"/>
              <a:buChar char="•"/>
            </a:pPr>
            <a:r>
              <a:rPr lang="en-US" sz="2499" dirty="0">
                <a:solidFill>
                  <a:srgbClr val="FFFFFF"/>
                </a:solidFill>
                <a:latin typeface="Open Sans"/>
              </a:rPr>
              <a:t>Parenting Classes</a:t>
            </a:r>
          </a:p>
          <a:p>
            <a:pPr marL="539746" lvl="1" indent="-269873">
              <a:lnSpc>
                <a:spcPts val="3499"/>
              </a:lnSpc>
              <a:buFont typeface="Arial"/>
              <a:buChar char="•"/>
            </a:pPr>
            <a:r>
              <a:rPr lang="en-US" sz="2499" dirty="0">
                <a:solidFill>
                  <a:srgbClr val="FFFFFF"/>
                </a:solidFill>
                <a:latin typeface="Open Sans"/>
              </a:rPr>
              <a:t>Monetary Fine </a:t>
            </a:r>
          </a:p>
          <a:p>
            <a:pPr marL="539746" lvl="1" indent="-269873">
              <a:lnSpc>
                <a:spcPts val="3499"/>
              </a:lnSpc>
              <a:buFont typeface="Arial"/>
              <a:buChar char="•"/>
            </a:pPr>
            <a:r>
              <a:rPr lang="en-US" sz="2499" dirty="0">
                <a:solidFill>
                  <a:srgbClr val="FFFFFF"/>
                </a:solidFill>
                <a:latin typeface="Open Sans"/>
              </a:rPr>
              <a:t>Probation</a:t>
            </a:r>
          </a:p>
        </p:txBody>
      </p:sp>
      <p:sp>
        <p:nvSpPr>
          <p:cNvPr id="13" name="Rectangle 12"/>
          <p:cNvSpPr/>
          <p:nvPr/>
        </p:nvSpPr>
        <p:spPr>
          <a:xfrm>
            <a:off x="971534" y="3319797"/>
            <a:ext cx="3810000" cy="1065613"/>
          </a:xfrm>
          <a:prstGeom prst="rect">
            <a:avLst/>
          </a:prstGeom>
        </p:spPr>
        <p:txBody>
          <a:bodyPr wrap="square">
            <a:spAutoFit/>
          </a:bodyPr>
          <a:lstStyle/>
          <a:p>
            <a:pPr>
              <a:lnSpc>
                <a:spcPts val="8959"/>
              </a:lnSpc>
              <a:spcBef>
                <a:spcPct val="0"/>
              </a:spcBef>
            </a:pPr>
            <a:r>
              <a:rPr lang="en-US" sz="3200" u="sng" dirty="0">
                <a:solidFill>
                  <a:srgbClr val="FFFFFF"/>
                </a:solidFill>
                <a:latin typeface="Anton"/>
              </a:rPr>
              <a:t>ALEX AND CALVIN’S LAW</a:t>
            </a:r>
          </a:p>
        </p:txBody>
      </p:sp>
      <p:sp>
        <p:nvSpPr>
          <p:cNvPr id="14" name="Rectangle 13"/>
          <p:cNvSpPr/>
          <p:nvPr/>
        </p:nvSpPr>
        <p:spPr>
          <a:xfrm>
            <a:off x="897615" y="4343628"/>
            <a:ext cx="15113977" cy="1265731"/>
          </a:xfrm>
          <a:prstGeom prst="rect">
            <a:avLst/>
          </a:prstGeom>
        </p:spPr>
        <p:txBody>
          <a:bodyPr wrap="square">
            <a:spAutoFit/>
          </a:bodyPr>
          <a:lstStyle/>
          <a:p>
            <a:pPr>
              <a:lnSpc>
                <a:spcPts val="4899"/>
              </a:lnSpc>
              <a:spcBef>
                <a:spcPct val="0"/>
              </a:spcBef>
            </a:pPr>
            <a:r>
              <a:rPr lang="en-US" sz="2500" dirty="0">
                <a:solidFill>
                  <a:schemeClr val="bg1"/>
                </a:solidFill>
                <a:latin typeface="Open Sauce" panose="020B0604020202020204" charset="0"/>
              </a:rPr>
              <a:t>Alex and Calvin's Law, which applies to adults who knowingly allow underage drinking in their homes, allows courts to impose not only a fine of up to $2,500 per offense, but also jail time.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833</Words>
  <Application>Microsoft Macintosh PowerPoint</Application>
  <PresentationFormat>Custom</PresentationFormat>
  <Paragraphs>122</Paragraphs>
  <Slides>16</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Open Sauce Bold</vt:lpstr>
      <vt:lpstr>Calibri</vt:lpstr>
      <vt:lpstr>Open Sauce</vt:lpstr>
      <vt:lpstr>Open Sauce Heavy</vt:lpstr>
      <vt:lpstr>Google Sans</vt:lpstr>
      <vt:lpstr>Anton</vt:lpstr>
      <vt:lpstr>Open Sans</vt:lpstr>
      <vt:lpstr>Arial</vt:lpstr>
      <vt:lpstr>Open Sans Bold Italics</vt:lpstr>
      <vt:lpstr>Aharoni</vt:lpstr>
      <vt:lpstr>Open Sauce Italics</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pre-graduation safety tips</dc:title>
  <dc:creator>Laura Gastwirth</dc:creator>
  <cp:lastModifiedBy>laura Gastwirth</cp:lastModifiedBy>
  <cp:revision>19</cp:revision>
  <dcterms:created xsi:type="dcterms:W3CDTF">2006-08-16T00:00:00Z</dcterms:created>
  <dcterms:modified xsi:type="dcterms:W3CDTF">2024-04-14T12:09:04Z</dcterms:modified>
  <dc:identifier>DAF_WdT4k70</dc:identifier>
</cp:coreProperties>
</file>